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926" r:id="rId2"/>
    <p:sldId id="928" r:id="rId3"/>
    <p:sldId id="929" r:id="rId4"/>
    <p:sldId id="902" r:id="rId5"/>
    <p:sldId id="903" r:id="rId6"/>
    <p:sldId id="939" r:id="rId7"/>
    <p:sldId id="906" r:id="rId8"/>
    <p:sldId id="919" r:id="rId9"/>
    <p:sldId id="943" r:id="rId10"/>
    <p:sldId id="899" r:id="rId11"/>
    <p:sldId id="940" r:id="rId12"/>
    <p:sldId id="900" r:id="rId13"/>
    <p:sldId id="913" r:id="rId14"/>
    <p:sldId id="914" r:id="rId15"/>
    <p:sldId id="915" r:id="rId16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4C2E1496-9F96-4E70-A2B2-E31E599AEC79}">
          <p14:sldIdLst>
            <p14:sldId id="926"/>
            <p14:sldId id="928"/>
            <p14:sldId id="929"/>
            <p14:sldId id="902"/>
            <p14:sldId id="903"/>
            <p14:sldId id="939"/>
            <p14:sldId id="906"/>
            <p14:sldId id="919"/>
            <p14:sldId id="943"/>
            <p14:sldId id="899"/>
            <p14:sldId id="940"/>
            <p14:sldId id="900"/>
            <p14:sldId id="913"/>
            <p14:sldId id="914"/>
            <p14:sldId id="915"/>
          </p14:sldIdLst>
        </p14:section>
      </p14:sectionLst>
    </p:ext>
    <p:ext uri="{EFAFB233-063F-42B5-8137-9DF3F51BA10A}">
      <p15:sldGuideLst xmlns:p15="http://schemas.microsoft.com/office/powerpoint/2012/main">
        <p15:guide id="5" orient="horz" pos="2255" userDrawn="1">
          <p15:clr>
            <a:srgbClr val="A4A3A4"/>
          </p15:clr>
        </p15:guide>
        <p15:guide id="8" pos="5602" userDrawn="1">
          <p15:clr>
            <a:srgbClr val="A4A3A4"/>
          </p15:clr>
        </p15:guide>
        <p15:guide id="9" pos="183">
          <p15:clr>
            <a:srgbClr val="A4A3A4"/>
          </p15:clr>
        </p15:guide>
        <p15:guide id="12" pos="1270" userDrawn="1">
          <p15:clr>
            <a:srgbClr val="A4A3A4"/>
          </p15:clr>
        </p15:guide>
        <p15:guide id="13" pos="3878" userDrawn="1">
          <p15:clr>
            <a:srgbClr val="A4A3A4"/>
          </p15:clr>
        </p15:guide>
        <p15:guide id="14" pos="190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353"/>
    <a:srgbClr val="FF66FF"/>
    <a:srgbClr val="CCFF99"/>
    <a:srgbClr val="149698"/>
    <a:srgbClr val="B2B2B2"/>
    <a:srgbClr val="DDDDDD"/>
    <a:srgbClr val="00CC9C"/>
    <a:srgbClr val="607492"/>
    <a:srgbClr val="C49500"/>
    <a:srgbClr val="1496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6C8A17E-0BC2-4235-B347-13D48D0AA90C}">
  <a:tblStyle styleId="{76C8A17E-0BC2-4235-B347-13D48D0AA90C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</a:tblStyle>
  <a:tblStyle styleId="{D5802A2C-D423-4B06-AE6F-6F86D63ECD91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CF4"/>
          </a:solidFill>
        </a:fill>
      </a:tcStyle>
    </a:wholeTbl>
    <a:band1H>
      <a:tcStyle>
        <a:tcBdr/>
        <a:fill>
          <a:solidFill>
            <a:srgbClr val="CFD7E7"/>
          </a:solidFill>
        </a:fill>
      </a:tcStyle>
    </a:band1H>
    <a:band1V>
      <a:tcStyle>
        <a:tcBdr/>
        <a:fill>
          <a:solidFill>
            <a:srgbClr val="CFD7E7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07" autoAdjust="0"/>
    <p:restoredTop sz="94095" autoAdjust="0"/>
  </p:normalViewPr>
  <p:slideViewPr>
    <p:cSldViewPr snapToGrid="0">
      <p:cViewPr varScale="1">
        <p:scale>
          <a:sx n="139" d="100"/>
          <a:sy n="139" d="100"/>
        </p:scale>
        <p:origin x="810" y="114"/>
      </p:cViewPr>
      <p:guideLst>
        <p:guide orient="horz" pos="2255"/>
        <p:guide pos="5602"/>
        <p:guide pos="183"/>
        <p:guide pos="1270"/>
        <p:guide pos="3878"/>
        <p:guide pos="190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560"/>
    </p:cViewPr>
  </p:sorterViewPr>
  <p:notesViewPr>
    <p:cSldViewPr snapToGrid="0" showGuides="1">
      <p:cViewPr varScale="1">
        <p:scale>
          <a:sx n="75" d="100"/>
          <a:sy n="75" d="100"/>
        </p:scale>
        <p:origin x="-3354" y="-114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766" cy="497126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320" y="1"/>
            <a:ext cx="2945766" cy="497126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r">
              <a:defRPr sz="1200"/>
            </a:lvl1pPr>
          </a:lstStyle>
          <a:p>
            <a:fld id="{953DDDE2-942A-4F6D-A5F9-6F70B27F461F}" type="datetimeFigureOut">
              <a:rPr lang="ru-RU" smtClean="0"/>
              <a:pPr/>
              <a:t>16.01.2025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512"/>
            <a:ext cx="2945766" cy="497125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320" y="9429512"/>
            <a:ext cx="2945766" cy="497125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r">
              <a:defRPr sz="1200"/>
            </a:lvl1pPr>
          </a:lstStyle>
          <a:p>
            <a:fld id="{3B70E306-1D01-49BC-BED8-C7C2CE8196E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11168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765" cy="497125"/>
          </a:xfrm>
          <a:prstGeom prst="rect">
            <a:avLst/>
          </a:prstGeom>
          <a:noFill/>
          <a:ln>
            <a:noFill/>
          </a:ln>
        </p:spPr>
        <p:txBody>
          <a:bodyPr lIns="91489" tIns="91489" rIns="91489" bIns="91489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52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504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256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3008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76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512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264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6016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50320" y="0"/>
            <a:ext cx="2945765" cy="497125"/>
          </a:xfrm>
          <a:prstGeom prst="rect">
            <a:avLst/>
          </a:prstGeom>
          <a:noFill/>
          <a:ln>
            <a:noFill/>
          </a:ln>
        </p:spPr>
        <p:txBody>
          <a:bodyPr lIns="91489" tIns="91489" rIns="91489" bIns="91489" anchor="t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52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504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256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3008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76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512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264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6016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0404" y="4715549"/>
            <a:ext cx="5436867" cy="4467779"/>
          </a:xfrm>
          <a:prstGeom prst="rect">
            <a:avLst/>
          </a:prstGeom>
          <a:noFill/>
          <a:ln>
            <a:noFill/>
          </a:ln>
        </p:spPr>
        <p:txBody>
          <a:bodyPr lIns="91489" tIns="91489" rIns="91489" bIns="91489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429512"/>
            <a:ext cx="2945765" cy="497124"/>
          </a:xfrm>
          <a:prstGeom prst="rect">
            <a:avLst/>
          </a:prstGeom>
          <a:noFill/>
          <a:ln>
            <a:noFill/>
          </a:ln>
        </p:spPr>
        <p:txBody>
          <a:bodyPr lIns="91489" tIns="91489" rIns="91489" bIns="91489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52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504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256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3008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76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512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264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6016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50320" y="9429512"/>
            <a:ext cx="2945765" cy="497124"/>
          </a:xfrm>
          <a:prstGeom prst="rect">
            <a:avLst/>
          </a:prstGeom>
          <a:noFill/>
          <a:ln>
            <a:noFill/>
          </a:ln>
        </p:spPr>
        <p:txBody>
          <a:bodyPr lIns="91489" tIns="45732" rIns="91489" bIns="45732" anchor="b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dk1"/>
                </a:solidFill>
              </a:rPr>
              <a:pPr algn="r">
                <a:buSzPct val="25000"/>
              </a:pPr>
              <a:t>‹#›</a:t>
            </a:fld>
            <a:endParaRPr lang="ru-RU" sz="12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874069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680404" y="4715549"/>
            <a:ext cx="5436867" cy="4467779"/>
          </a:xfrm>
          <a:prstGeom prst="rect">
            <a:avLst/>
          </a:prstGeom>
        </p:spPr>
        <p:txBody>
          <a:bodyPr lIns="91489" tIns="91489" rIns="91489" bIns="91489" anchor="t" anchorCtr="0">
            <a:noAutofit/>
          </a:bodyPr>
          <a:lstStyle/>
          <a:p>
            <a:endParaRPr dirty="0"/>
          </a:p>
        </p:txBody>
      </p:sp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02953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028700"/>
            <a:ext cx="7851648" cy="13716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2421402"/>
            <a:ext cx="7854696" cy="131445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685801"/>
            <a:ext cx="2057400" cy="3908822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1"/>
            <a:ext cx="6019800" cy="3908822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subTitle" idx="1"/>
          </p:nvPr>
        </p:nvSpPr>
        <p:spPr>
          <a:xfrm>
            <a:off x="1371601" y="2914650"/>
            <a:ext cx="6400799" cy="1314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+mn-lt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987552"/>
            <a:ext cx="7772400" cy="1021842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028498"/>
            <a:ext cx="7772400" cy="1132284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28066"/>
            <a:ext cx="8229600" cy="85725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40064"/>
            <a:ext cx="4038600" cy="332613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40064"/>
            <a:ext cx="4038600" cy="332613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28066"/>
            <a:ext cx="8229600" cy="85725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1436"/>
            <a:ext cx="4040188" cy="494514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1394818"/>
            <a:ext cx="4041775" cy="491132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885950"/>
            <a:ext cx="4040188" cy="288429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885950"/>
            <a:ext cx="4041775" cy="288429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28066"/>
            <a:ext cx="8305800" cy="85725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85764"/>
            <a:ext cx="2743200" cy="871538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257300"/>
            <a:ext cx="2743200" cy="3429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257300"/>
            <a:ext cx="5111750" cy="3429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831058"/>
            <a:ext cx="5257800" cy="30861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4019827"/>
            <a:ext cx="155448" cy="116586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882747"/>
            <a:ext cx="2212848" cy="1186966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121589"/>
            <a:ext cx="2209800" cy="163449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4767263"/>
            <a:ext cx="609600" cy="273844"/>
          </a:xfrm>
        </p:spPr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899638"/>
            <a:ext cx="4617720" cy="294894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4362450"/>
            <a:ext cx="9163050" cy="7810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4664869"/>
            <a:ext cx="4762500" cy="47863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5358"/>
            <a:ext cx="9163050" cy="7810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5357"/>
            <a:ext cx="4762500" cy="47863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528066"/>
            <a:ext cx="8229600" cy="85725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51610"/>
            <a:ext cx="8229600" cy="329184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1/16/2025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4767263"/>
            <a:ext cx="3352800" cy="273844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4767263"/>
            <a:ext cx="762000" cy="273844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151806"/>
            <a:ext cx="9180548" cy="486918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29948" y="4350774"/>
            <a:ext cx="1814052" cy="7911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8" name="TextBox 77"/>
          <p:cNvSpPr txBox="1"/>
          <p:nvPr/>
        </p:nvSpPr>
        <p:spPr>
          <a:xfrm>
            <a:off x="139009" y="4738953"/>
            <a:ext cx="11769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http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//krao.ru</a:t>
            </a:r>
            <a:endParaRPr lang="ru-RU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36002" y="863590"/>
            <a:ext cx="81936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45" algn="ctr">
              <a:defRPr/>
            </a:pPr>
            <a:r>
              <a:rPr lang="ru-RU" sz="3600" b="1" i="1" kern="1400" cap="all" dirty="0">
                <a:ln w="0"/>
                <a:solidFill>
                  <a:srgbClr val="149698"/>
                </a:solidFill>
                <a:latin typeface="Calibri"/>
                <a:ea typeface="+mn-ea"/>
                <a:cs typeface="+mn-cs"/>
              </a:rPr>
              <a:t>Организация и проведение итогового собеседования </a:t>
            </a:r>
            <a:br>
              <a:rPr lang="ru-RU" sz="3600" b="1" i="1" kern="1400" cap="all" dirty="0">
                <a:ln w="0"/>
                <a:solidFill>
                  <a:srgbClr val="149698"/>
                </a:solidFill>
                <a:latin typeface="Calibri"/>
                <a:ea typeface="+mn-ea"/>
                <a:cs typeface="+mn-cs"/>
              </a:rPr>
            </a:br>
            <a:r>
              <a:rPr lang="ru-RU" sz="3600" b="1" i="1" kern="1400" cap="all" dirty="0">
                <a:ln w="0"/>
                <a:solidFill>
                  <a:srgbClr val="149698"/>
                </a:solidFill>
                <a:latin typeface="Calibri"/>
                <a:ea typeface="+mn-ea"/>
                <a:cs typeface="+mn-cs"/>
              </a:rPr>
              <a:t>по русскому языку </a:t>
            </a:r>
            <a:br>
              <a:rPr lang="ru-RU" sz="3600" b="1" i="1" kern="1400" cap="all" dirty="0">
                <a:ln w="0"/>
                <a:solidFill>
                  <a:srgbClr val="149698"/>
                </a:solidFill>
                <a:latin typeface="Calibri"/>
                <a:ea typeface="+mn-ea"/>
                <a:cs typeface="+mn-cs"/>
              </a:rPr>
            </a:br>
            <a:r>
              <a:rPr lang="ru-RU" sz="3600" b="1" i="1" kern="1400" cap="all" dirty="0">
                <a:ln w="0"/>
                <a:solidFill>
                  <a:srgbClr val="149698"/>
                </a:solidFill>
                <a:latin typeface="Calibri"/>
                <a:ea typeface="+mn-ea"/>
                <a:cs typeface="+mn-cs"/>
              </a:rPr>
              <a:t>в 2025 году</a:t>
            </a:r>
            <a:endParaRPr lang="ru-RU" altLang="ru-RU" sz="3200" b="1" i="1" spc="50" dirty="0">
              <a:ln w="13500">
                <a:solidFill>
                  <a:srgbClr val="0F6FC6">
                    <a:shade val="2500"/>
                    <a:alpha val="6500"/>
                  </a:srgbClr>
                </a:solidFill>
                <a:prstDash val="solid"/>
              </a:ln>
              <a:solidFill>
                <a:srgbClr val="149698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90046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10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42900" y="847725"/>
            <a:ext cx="8401049" cy="4019550"/>
          </a:xfrm>
          <a:prstGeom prst="round2DiagRect">
            <a:avLst/>
          </a:prstGeom>
          <a:gradFill flip="none" rotWithShape="1">
            <a:gsLst>
              <a:gs pos="0">
                <a:srgbClr val="FF5353">
                  <a:tint val="66000"/>
                  <a:satMod val="160000"/>
                </a:srgbClr>
              </a:gs>
              <a:gs pos="50000">
                <a:srgbClr val="FF5353">
                  <a:tint val="44500"/>
                  <a:satMod val="160000"/>
                </a:srgbClr>
              </a:gs>
              <a:gs pos="100000">
                <a:srgbClr val="FF5353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 Повторно </a:t>
            </a:r>
            <a:r>
              <a:rPr lang="ru-RU" sz="1800" b="1" u="sng" dirty="0" smtClean="0">
                <a:solidFill>
                  <a:schemeClr val="tx1"/>
                </a:solidFill>
              </a:rPr>
              <a:t>по решению педагогического совета </a:t>
            </a:r>
            <a:r>
              <a:rPr lang="ru-RU" sz="1800" b="1" dirty="0" smtClean="0">
                <a:solidFill>
                  <a:schemeClr val="tx1"/>
                </a:solidFill>
              </a:rPr>
              <a:t>школы допускаются </a:t>
            </a:r>
            <a:r>
              <a:rPr lang="ru-RU" sz="1800" b="1" dirty="0">
                <a:solidFill>
                  <a:schemeClr val="tx1"/>
                </a:solidFill>
              </a:rPr>
              <a:t>к ИС в дополнительные сроки в текущем учебном году следующие обучающиеся, экстерны</a:t>
            </a:r>
            <a:r>
              <a:rPr lang="ru-RU" sz="1800" b="1" dirty="0" smtClean="0">
                <a:solidFill>
                  <a:schemeClr val="tx1"/>
                </a:solidFill>
              </a:rPr>
              <a:t>:</a:t>
            </a:r>
          </a:p>
          <a:p>
            <a:pPr>
              <a:defRPr/>
            </a:pPr>
            <a:endParaRPr lang="ru-RU" sz="1800" b="1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1800" b="1" dirty="0">
                <a:solidFill>
                  <a:schemeClr val="tx1"/>
                </a:solidFill>
              </a:rPr>
              <a:t>   1. </a:t>
            </a:r>
            <a:r>
              <a:rPr lang="ru-RU" sz="1800" b="1" i="1" dirty="0">
                <a:solidFill>
                  <a:schemeClr val="tx1"/>
                </a:solidFill>
              </a:rPr>
              <a:t>получившие по ИС «незачет</a:t>
            </a:r>
            <a:r>
              <a:rPr lang="ru-RU" sz="1800" b="1" i="1" dirty="0" smtClean="0">
                <a:solidFill>
                  <a:schemeClr val="tx1"/>
                </a:solidFill>
              </a:rPr>
              <a:t>»</a:t>
            </a:r>
          </a:p>
          <a:p>
            <a:pPr>
              <a:defRPr/>
            </a:pPr>
            <a:endParaRPr lang="ru-RU" sz="1800" b="1" i="1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1800" b="1" i="1" dirty="0">
                <a:solidFill>
                  <a:schemeClr val="tx1"/>
                </a:solidFill>
              </a:rPr>
              <a:t>   2. не явившиеся на ИС по уважительным причинам (болезнь </a:t>
            </a:r>
            <a:r>
              <a:rPr lang="ru-RU" sz="1800" b="1" i="1" dirty="0" smtClean="0">
                <a:solidFill>
                  <a:schemeClr val="tx1"/>
                </a:solidFill>
              </a:rPr>
              <a:t>или иные </a:t>
            </a:r>
            <a:r>
              <a:rPr lang="ru-RU" sz="1800" b="1" i="1" dirty="0">
                <a:solidFill>
                  <a:schemeClr val="tx1"/>
                </a:solidFill>
              </a:rPr>
              <a:t>обстоятельства), </a:t>
            </a:r>
            <a:r>
              <a:rPr lang="ru-RU" sz="1800" b="1" i="1" u="sng" dirty="0">
                <a:solidFill>
                  <a:schemeClr val="tx1"/>
                </a:solidFill>
              </a:rPr>
              <a:t>подтвержденным </a:t>
            </a:r>
            <a:r>
              <a:rPr lang="ru-RU" sz="1800" b="1" i="1" u="sng" dirty="0" smtClean="0">
                <a:solidFill>
                  <a:schemeClr val="tx1"/>
                </a:solidFill>
              </a:rPr>
              <a:t>документально</a:t>
            </a:r>
          </a:p>
          <a:p>
            <a:pPr>
              <a:defRPr/>
            </a:pPr>
            <a:endParaRPr lang="ru-RU" sz="1800" b="1" i="1" u="sng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1800" b="1" i="1" dirty="0" smtClean="0">
                <a:solidFill>
                  <a:schemeClr val="tx1"/>
                </a:solidFill>
              </a:rPr>
              <a:t>   </a:t>
            </a:r>
            <a:r>
              <a:rPr lang="ru-RU" sz="1800" b="1" i="1" dirty="0">
                <a:solidFill>
                  <a:schemeClr val="tx1"/>
                </a:solidFill>
              </a:rPr>
              <a:t>3. не завершившие ИС по уважительным причинам (болезнь или иные обстоятельства), </a:t>
            </a:r>
            <a:r>
              <a:rPr lang="ru-RU" sz="1800" b="1" i="1" u="sng" dirty="0">
                <a:solidFill>
                  <a:schemeClr val="tx1"/>
                </a:solidFill>
              </a:rPr>
              <a:t>подтвержденным </a:t>
            </a:r>
            <a:r>
              <a:rPr lang="ru-RU" sz="1800" b="1" i="1" u="sng" dirty="0" smtClean="0">
                <a:solidFill>
                  <a:schemeClr val="tx1"/>
                </a:solidFill>
              </a:rPr>
              <a:t>документально</a:t>
            </a:r>
          </a:p>
          <a:p>
            <a:pPr>
              <a:defRPr/>
            </a:pPr>
            <a:endParaRPr lang="ru-RU" sz="1800" b="1" i="1" u="sng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1800" b="1" i="1" dirty="0">
                <a:solidFill>
                  <a:schemeClr val="tx1"/>
                </a:solidFill>
              </a:rPr>
              <a:t>   4. удаленные с ИС за нарушение </a:t>
            </a:r>
            <a:r>
              <a:rPr lang="ru-RU" sz="1800" b="1" i="1" dirty="0" smtClean="0">
                <a:solidFill>
                  <a:schemeClr val="tx1"/>
                </a:solidFill>
              </a:rPr>
              <a:t>Порядка</a:t>
            </a:r>
            <a:endParaRPr lang="ru-RU" sz="1800" b="1" i="1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1800" b="1" i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078028" y="254943"/>
            <a:ext cx="40735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2400" b="1" dirty="0" smtClean="0">
                <a:solidFill>
                  <a:srgbClr val="2E3192"/>
                </a:solidFill>
                <a:latin typeface="Cambria" pitchFamily="18" charset="0"/>
              </a:rPr>
              <a:t>Повторный допуск к  </a:t>
            </a:r>
            <a:r>
              <a:rPr lang="ru-RU" sz="2400" b="1" dirty="0">
                <a:solidFill>
                  <a:srgbClr val="2E3192"/>
                </a:solidFill>
                <a:latin typeface="Cambria" pitchFamily="18" charset="0"/>
              </a:rPr>
              <a:t>ИС-9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SzPct val="25000"/>
            </a:pPr>
            <a:fld id="{00000000-1234-1234-1234-123412341234}" type="slidenum">
              <a:rPr lang="ru-RU" smtClean="0">
                <a:solidFill>
                  <a:srgbClr val="04617B">
                    <a:shade val="90000"/>
                  </a:srgbClr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11</a:t>
            </a:fld>
            <a:endParaRPr lang="ru-RU" dirty="0">
              <a:solidFill>
                <a:srgbClr val="04617B">
                  <a:shade val="90000"/>
                </a:srgbClr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93688" y="533400"/>
            <a:ext cx="8553450" cy="1276350"/>
          </a:xfrm>
          <a:prstGeom prst="round2DiagRect">
            <a:avLst/>
          </a:prstGeom>
          <a:solidFill>
            <a:schemeClr val="accent3">
              <a:lumMod val="40000"/>
              <a:lumOff val="60000"/>
            </a:schemeClr>
          </a:solidFill>
          <a:ln w="3810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800" b="1" dirty="0" smtClean="0">
                <a:solidFill>
                  <a:prstClr val="black"/>
                </a:solidFill>
              </a:rPr>
              <a:t>При получении повторного неудовлетворительного результата </a:t>
            </a:r>
            <a:r>
              <a:rPr lang="ru-RU" sz="1800" b="1" dirty="0" smtClean="0">
                <a:solidFill>
                  <a:srgbClr val="C00000"/>
                </a:solidFill>
              </a:rPr>
              <a:t>участнику</a:t>
            </a:r>
            <a:r>
              <a:rPr lang="ru-RU" sz="1800" b="1" dirty="0" smtClean="0">
                <a:solidFill>
                  <a:prstClr val="black"/>
                </a:solidFill>
              </a:rPr>
              <a:t> предоставляется право подать заявление о проверке аудиозаписи устного ответа в ОО, в которой он проходил ИС-9 в течение 2-х дней после объявления результата </a:t>
            </a:r>
            <a:endParaRPr lang="ru-RU" sz="1800" b="1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96864" y="2619376"/>
            <a:ext cx="8569325" cy="1628774"/>
          </a:xfrm>
          <a:prstGeom prst="round2DiagRect">
            <a:avLst/>
          </a:prstGeom>
          <a:solidFill>
            <a:schemeClr val="accent3">
              <a:lumMod val="40000"/>
              <a:lumOff val="60000"/>
            </a:schemeClr>
          </a:solidFill>
          <a:ln w="3810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800" b="1" dirty="0" smtClean="0">
                <a:solidFill>
                  <a:srgbClr val="C00000"/>
                </a:solidFill>
              </a:rPr>
              <a:t>Руководитель МОУО </a:t>
            </a:r>
            <a:r>
              <a:rPr lang="ru-RU" sz="1800" b="1" dirty="0" smtClean="0">
                <a:solidFill>
                  <a:prstClr val="black"/>
                </a:solidFill>
              </a:rPr>
              <a:t>в 3-хдневный срок:</a:t>
            </a:r>
          </a:p>
          <a:p>
            <a:pPr>
              <a:defRPr/>
            </a:pPr>
            <a:r>
              <a:rPr lang="ru-RU" sz="1800" b="1" dirty="0" smtClean="0">
                <a:solidFill>
                  <a:prstClr val="black"/>
                </a:solidFill>
              </a:rPr>
              <a:t> -   информирует РЦОИ о поступившем заявлении</a:t>
            </a:r>
          </a:p>
          <a:p>
            <a:pPr>
              <a:defRPr/>
            </a:pPr>
            <a:r>
              <a:rPr lang="ru-RU" sz="1800" b="1" dirty="0" smtClean="0">
                <a:solidFill>
                  <a:prstClr val="black"/>
                </a:solidFill>
              </a:rPr>
              <a:t>-    создает комиссию по проверке аудиозаписи (</a:t>
            </a:r>
            <a:r>
              <a:rPr lang="ru-RU" sz="1800" b="1" dirty="0" smtClean="0">
                <a:solidFill>
                  <a:srgbClr val="FF0000"/>
                </a:solidFill>
              </a:rPr>
              <a:t>ИЗ ДРУГОГОЙ ОО!</a:t>
            </a:r>
            <a:r>
              <a:rPr lang="ru-RU" sz="1800" b="1" dirty="0" smtClean="0">
                <a:solidFill>
                  <a:prstClr val="black"/>
                </a:solidFill>
              </a:rPr>
              <a:t>)</a:t>
            </a:r>
          </a:p>
          <a:p>
            <a:pPr marL="285750" indent="-285750">
              <a:buFontTx/>
              <a:buChar char="-"/>
              <a:defRPr/>
            </a:pPr>
            <a:r>
              <a:rPr lang="ru-RU" sz="1800" b="1" dirty="0" smtClean="0">
                <a:solidFill>
                  <a:prstClr val="black"/>
                </a:solidFill>
              </a:rPr>
              <a:t>обеспечивает проверку аудиозаписи</a:t>
            </a:r>
          </a:p>
          <a:p>
            <a:pPr marL="285750" indent="-285750">
              <a:buFontTx/>
              <a:buChar char="-"/>
              <a:defRPr/>
            </a:pPr>
            <a:r>
              <a:rPr lang="ru-RU" sz="1800" b="1" dirty="0" smtClean="0">
                <a:solidFill>
                  <a:prstClr val="black"/>
                </a:solidFill>
              </a:rPr>
              <a:t>результаты </a:t>
            </a:r>
            <a:r>
              <a:rPr lang="ru-RU" sz="1800" b="1" dirty="0">
                <a:solidFill>
                  <a:prstClr val="black"/>
                </a:solidFill>
              </a:rPr>
              <a:t>проверки </a:t>
            </a:r>
            <a:r>
              <a:rPr lang="ru-RU" sz="1800" b="1" dirty="0" smtClean="0">
                <a:solidFill>
                  <a:prstClr val="black"/>
                </a:solidFill>
              </a:rPr>
              <a:t>направляет </a:t>
            </a:r>
            <a:r>
              <a:rPr lang="ru-RU" sz="1800" b="1" dirty="0">
                <a:solidFill>
                  <a:prstClr val="black"/>
                </a:solidFill>
              </a:rPr>
              <a:t>в РЦОИ в день проверки</a:t>
            </a:r>
            <a:endParaRPr lang="ru-RU" sz="1800" b="1" dirty="0" smtClean="0">
              <a:solidFill>
                <a:prstClr val="black"/>
              </a:solidFill>
            </a:endParaRPr>
          </a:p>
          <a:p>
            <a:pPr>
              <a:defRPr/>
            </a:pPr>
            <a:r>
              <a:rPr lang="ru-RU" sz="1800" b="1" i="1" dirty="0" smtClean="0">
                <a:solidFill>
                  <a:prstClr val="black"/>
                </a:solidFill>
              </a:rPr>
              <a:t> </a:t>
            </a:r>
            <a:endParaRPr lang="ru-RU" sz="1800" b="1" i="1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36538" y="4419600"/>
            <a:ext cx="8569325" cy="628651"/>
          </a:xfrm>
          <a:prstGeom prst="round2DiagRect">
            <a:avLst/>
          </a:prstGeom>
          <a:solidFill>
            <a:schemeClr val="accent3">
              <a:lumMod val="40000"/>
              <a:lumOff val="60000"/>
            </a:schemeClr>
          </a:solidFill>
          <a:ln w="3810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800" b="1" dirty="0" smtClean="0">
                <a:solidFill>
                  <a:prstClr val="black"/>
                </a:solidFill>
              </a:rPr>
              <a:t>Результаты проверки доводятся до сведения участника в 3-дневный срок </a:t>
            </a:r>
            <a:r>
              <a:rPr lang="ru-RU" sz="1800" b="1" dirty="0" smtClean="0">
                <a:solidFill>
                  <a:srgbClr val="C00000"/>
                </a:solidFill>
              </a:rPr>
              <a:t>директором ОО</a:t>
            </a:r>
            <a:endParaRPr lang="ru-RU" sz="1800" b="1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97776" y="71735"/>
            <a:ext cx="41008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2E3192"/>
                </a:solidFill>
                <a:latin typeface="Cambria" pitchFamily="18" charset="0"/>
              </a:rPr>
              <a:t>Повторная проверка ИС-9 </a:t>
            </a:r>
            <a:endParaRPr lang="ru-RU" sz="2400" b="1" dirty="0">
              <a:solidFill>
                <a:srgbClr val="2E3192"/>
              </a:solidFill>
              <a:latin typeface="Cambria" pitchFamily="18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304801" y="1966912"/>
            <a:ext cx="8569325" cy="466725"/>
          </a:xfrm>
          <a:prstGeom prst="round2DiagRect">
            <a:avLst/>
          </a:prstGeom>
          <a:solidFill>
            <a:schemeClr val="accent3">
              <a:lumMod val="40000"/>
              <a:lumOff val="60000"/>
            </a:schemeClr>
          </a:solidFill>
          <a:ln w="3810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800" b="1" dirty="0" smtClean="0">
                <a:solidFill>
                  <a:srgbClr val="C00000"/>
                </a:solidFill>
              </a:rPr>
              <a:t>Директор ОО </a:t>
            </a:r>
            <a:r>
              <a:rPr lang="ru-RU" sz="1800" b="1" dirty="0" smtClean="0">
                <a:solidFill>
                  <a:prstClr val="black"/>
                </a:solidFill>
              </a:rPr>
              <a:t>в тот же день передает заявление в МОУО</a:t>
            </a:r>
            <a:endParaRPr lang="ru-RU" sz="1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07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12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144643" y="155905"/>
            <a:ext cx="6901355" cy="475046"/>
          </a:xfrm>
          <a:prstGeom prst="round2DiagRect">
            <a:avLst/>
          </a:prstGeom>
          <a:ln/>
          <a:effectLst>
            <a:innerShdw blurRad="114300">
              <a:prstClr val="black"/>
            </a:inn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Дистанционная форма ИС</a:t>
            </a: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306442" y="828676"/>
            <a:ext cx="8532758" cy="762000"/>
          </a:xfrm>
          <a:prstGeom prst="round2Diag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r>
              <a:rPr lang="ru-RU" dirty="0"/>
              <a:t>Проведение </a:t>
            </a:r>
            <a:r>
              <a:rPr lang="ru-RU" dirty="0" smtClean="0"/>
              <a:t>ИС с </a:t>
            </a:r>
            <a:r>
              <a:rPr lang="ru-RU" dirty="0"/>
              <a:t>использованием дистанционных информационно-коммуникационных технологий осуществляется </a:t>
            </a:r>
            <a:r>
              <a:rPr lang="ru-RU" b="1" u="sng" dirty="0">
                <a:solidFill>
                  <a:srgbClr val="C00000"/>
                </a:solidFill>
              </a:rPr>
              <a:t>в связи с исключительными обстоятельствами</a:t>
            </a:r>
            <a:r>
              <a:rPr lang="ru-RU" dirty="0"/>
              <a:t>, </a:t>
            </a:r>
            <a:r>
              <a:rPr lang="ru-RU" dirty="0" smtClean="0"/>
              <a:t>не </a:t>
            </a:r>
            <a:r>
              <a:rPr lang="ru-RU" dirty="0"/>
              <a:t>позволяющими участникам итогового собеседования лично присутствовать в образовательной организации:</a:t>
            </a: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332060" y="1750520"/>
            <a:ext cx="8549509" cy="783130"/>
          </a:xfrm>
          <a:prstGeom prst="round2Diag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dirty="0" smtClean="0"/>
              <a:t>- для </a:t>
            </a:r>
            <a:r>
              <a:rPr lang="ru-RU" dirty="0"/>
              <a:t>участников </a:t>
            </a:r>
            <a:r>
              <a:rPr lang="ru-RU" dirty="0" smtClean="0"/>
              <a:t>ИС, </a:t>
            </a:r>
            <a:r>
              <a:rPr lang="ru-RU" dirty="0"/>
              <a:t>обучающихся (или находящихся) по состоянию здоровья </a:t>
            </a:r>
            <a:r>
              <a:rPr lang="ru-RU" u="sng" dirty="0"/>
              <a:t>на дому</a:t>
            </a:r>
            <a:r>
              <a:rPr lang="ru-RU" dirty="0"/>
              <a:t>, в </a:t>
            </a:r>
            <a:r>
              <a:rPr lang="ru-RU" u="sng" dirty="0"/>
              <a:t>образовательных организациях</a:t>
            </a:r>
            <a:r>
              <a:rPr lang="ru-RU" dirty="0"/>
              <a:t>, в том числе санаторно-курортных, в которых проводятся необходимые </a:t>
            </a:r>
            <a:r>
              <a:rPr lang="ru-RU" u="sng" dirty="0"/>
              <a:t>лечебные, реабилитационные и оздоровительные мероприятия </a:t>
            </a:r>
            <a:r>
              <a:rPr lang="ru-RU" dirty="0"/>
              <a:t>для нуждающихся в длительном </a:t>
            </a:r>
            <a:r>
              <a:rPr lang="ru-RU" dirty="0" smtClean="0"/>
              <a:t>лечении</a:t>
            </a: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332060" y="2693110"/>
            <a:ext cx="8572499" cy="700143"/>
          </a:xfrm>
          <a:prstGeom prst="round2Diag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r>
              <a:rPr lang="ru-RU" dirty="0" smtClean="0"/>
              <a:t>- для </a:t>
            </a:r>
            <a:r>
              <a:rPr lang="ru-RU" dirty="0"/>
              <a:t>участников </a:t>
            </a:r>
            <a:r>
              <a:rPr lang="ru-RU" dirty="0" smtClean="0"/>
              <a:t>ИС, </a:t>
            </a:r>
            <a:r>
              <a:rPr lang="ru-RU" dirty="0"/>
              <a:t>соблюдающих карантинные меры, в том числе </a:t>
            </a:r>
            <a:r>
              <a:rPr lang="ru-RU" u="sng" dirty="0"/>
              <a:t>в связи с неблагоприятной эпидемиологической ситуацией</a:t>
            </a:r>
            <a:r>
              <a:rPr lang="ru-RU" dirty="0"/>
              <a:t>, и не имеющих возможности прибыть в места проведения итогового </a:t>
            </a:r>
            <a:r>
              <a:rPr lang="ru-RU" dirty="0" smtClean="0"/>
              <a:t>собеседования</a:t>
            </a:r>
            <a:endParaRPr lang="ru-RU" dirty="0"/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325820" y="3550855"/>
            <a:ext cx="8539000" cy="602046"/>
          </a:xfrm>
          <a:prstGeom prst="round2Diag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r>
              <a:rPr lang="ru-RU" dirty="0" smtClean="0"/>
              <a:t>- для </a:t>
            </a:r>
            <a:r>
              <a:rPr lang="ru-RU" dirty="0"/>
              <a:t>участников </a:t>
            </a:r>
            <a:r>
              <a:rPr lang="ru-RU" dirty="0" smtClean="0"/>
              <a:t>ИС </a:t>
            </a:r>
            <a:r>
              <a:rPr lang="ru-RU" u="sng" dirty="0"/>
              <a:t>с ОВЗ, детей-инвалидов </a:t>
            </a:r>
            <a:r>
              <a:rPr lang="ru-RU" u="sng" dirty="0" smtClean="0"/>
              <a:t>и </a:t>
            </a:r>
            <a:r>
              <a:rPr lang="ru-RU" u="sng" dirty="0"/>
              <a:t>инвалидов, не имеющих по объективным причинам возможности участвовать</a:t>
            </a:r>
            <a:r>
              <a:rPr lang="ru-RU" dirty="0"/>
              <a:t> в итоговом собеседовании в очной форме</a:t>
            </a:r>
            <a:endParaRPr lang="ru-RU" dirty="0" smtClean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344539" y="4248150"/>
            <a:ext cx="8539000" cy="742951"/>
          </a:xfrm>
          <a:prstGeom prst="round2Diag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</a:rPr>
              <a:t>Решение принимается ОО самостоятельно (приказ)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</a:rPr>
              <a:t>О принятом решении ОО в срок не позднее одного дня до даты проведения ИС-9 информирует  МО  (ЦОКО)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13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66700" y="1285875"/>
            <a:ext cx="8715375" cy="3238500"/>
          </a:xfrm>
          <a:prstGeom prst="rect">
            <a:avLst/>
          </a:prstGeom>
        </p:spPr>
        <p:txBody>
          <a:bodyPr/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charset="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Times New Roman" pitchFamily="18" charset="0"/>
              </a:rPr>
              <a:t>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1. обеспечить: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- проведение в образовательных организациях инструктажей ответственных организаторов образовательных организаций, организаторов, технических специалистов, собеседников, экспертов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- необходимые условия в образовательных организациях при проведении ИС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- наличие потоковой аудиозаписи ответов участников ИС в аудиториях проведения ИС (видеозаписи при дистанционной форме)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- тиражирование в штабах в образовательных организациях материалов для проведения ИС, сканирование и направление в РЦОИ </a:t>
            </a:r>
            <a:r>
              <a:rPr kumimoji="0" lang="ru-RU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 день проведения ИС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списка участников, ведомостей учета проведения ИС в аудиториях, заполненной специализированной формы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- о</a:t>
            </a:r>
            <a:r>
              <a:rPr kumimoji="0" lang="x-none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ценивание выполнения заданий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ИС непосредственно в процессе ответа обучающегося</a:t>
            </a:r>
          </a:p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- хранение на бумажном носителе всех материалов ИС, а также аудио-файлов (видео-файлов) </a:t>
            </a:r>
          </a:p>
          <a:p>
            <a:pPr lvl="0" indent="-274320" algn="just">
              <a:buClr>
                <a:srgbClr val="0BD0D9"/>
              </a:buClr>
              <a:buSzPct val="95000"/>
              <a:defRPr/>
            </a:pPr>
            <a:r>
              <a:rPr lang="ru-RU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до 1 марта 2026 года.  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Times New Roman" pitchFamily="18" charset="0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38150" y="549275"/>
            <a:ext cx="85312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rgbClr val="333399"/>
                </a:solidFill>
                <a:latin typeface="Cambria" pitchFamily="18" charset="0"/>
              </a:rPr>
              <a:t>Задачи по </a:t>
            </a:r>
            <a:r>
              <a:rPr lang="ru-RU" sz="2000" b="1" dirty="0">
                <a:solidFill>
                  <a:srgbClr val="333399"/>
                </a:solidFill>
                <a:latin typeface="Cambria" pitchFamily="18" charset="0"/>
              </a:rPr>
              <a:t>проведению ИС в </a:t>
            </a:r>
            <a:r>
              <a:rPr lang="ru-RU" sz="2000" b="1" dirty="0" smtClean="0">
                <a:solidFill>
                  <a:srgbClr val="333399"/>
                </a:solidFill>
                <a:latin typeface="Cambria" pitchFamily="18" charset="0"/>
              </a:rPr>
              <a:t>2025 </a:t>
            </a:r>
            <a:r>
              <a:rPr lang="ru-RU" sz="2000" b="1" dirty="0">
                <a:solidFill>
                  <a:srgbClr val="333399"/>
                </a:solidFill>
                <a:latin typeface="Cambria" pitchFamily="18" charset="0"/>
              </a:rPr>
              <a:t>году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14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60363" y="749331"/>
            <a:ext cx="8497887" cy="4270344"/>
          </a:xfrm>
          <a:prstGeom prst="rect">
            <a:avLst/>
          </a:prstGeom>
        </p:spPr>
        <p:txBody>
          <a:bodyPr/>
          <a:lstStyle/>
          <a:p>
            <a:pPr marL="274320" indent="-27432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2. </a:t>
            </a:r>
            <a:r>
              <a:rPr lang="ru-RU" b="1" kern="1200" noProof="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</a:t>
            </a:r>
            <a:r>
              <a:rPr lang="ru-RU" b="1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роверить</a:t>
            </a:r>
            <a:r>
              <a:rPr lang="ru-RU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b="1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наличие каждого участника итогового собеседования в РИС, включая </a:t>
            </a:r>
            <a:r>
              <a:rPr lang="ru-RU" b="1" kern="1200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экстернов</a:t>
            </a:r>
            <a:r>
              <a:rPr lang="ru-RU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lang="ru-RU" b="1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по каждому должны быть внесены </a:t>
            </a:r>
            <a:r>
              <a:rPr lang="ru-RU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сведения</a:t>
            </a:r>
          </a:p>
          <a:p>
            <a:pPr marL="274320" indent="-27432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endParaRPr lang="ru-RU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3</a:t>
            </a:r>
            <a:r>
              <a:rPr lang="ru-RU" b="1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 организовать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 образовательных организациях информирование  под подпись  специалистов, входящих в состав комиссий по проведению и проверке ИС о Порядке проведения и проверки ИС</a:t>
            </a: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4.  взять на контроль информирование родителей и участников ИС-9</a:t>
            </a:r>
            <a:r>
              <a:rPr lang="ru-RU" b="1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u="sng" kern="1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 подпись </a:t>
            </a:r>
            <a:r>
              <a:rPr lang="ru-RU" b="1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местах и сроках проведения ИС, о Порядке проведения ИС, о ведении во время проведения ИС </a:t>
            </a:r>
            <a:r>
              <a:rPr lang="ru-RU" b="1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аудиозаписи </a:t>
            </a:r>
            <a:r>
              <a:rPr lang="ru-RU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ответов участников ИС, о времени и месте ознакомления с результатами ИС, а также о результатах ИС, полученных обучающимися, </a:t>
            </a:r>
            <a:r>
              <a:rPr lang="ru-RU" b="1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экстернами </a:t>
            </a:r>
            <a:r>
              <a:rPr lang="ru-RU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собеседования </a:t>
            </a: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endParaRPr lang="ru-RU" b="1" kern="1200" dirty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5. проверить наличие информации об ИС-9 на сайтах ОО</a:t>
            </a: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endParaRPr lang="ru-RU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6. разместить телефоны «горячей линии» муниципального образования на сайте МОУО</a:t>
            </a: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indent="-27432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b="1" u="sng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 обеспечить </a:t>
            </a:r>
            <a:r>
              <a:rPr lang="ru-RU" b="1" u="sng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максимальную объективность оценивания ответов участников ИС </a:t>
            </a:r>
            <a:r>
              <a:rPr lang="ru-RU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(итоговое собеседование не должно носить формальный характер, не допускать «</a:t>
            </a:r>
            <a:r>
              <a:rPr lang="ru-RU" b="1" kern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раздаривание</a:t>
            </a:r>
            <a:r>
              <a:rPr lang="ru-RU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зачетов)</a:t>
            </a: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charset="0"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           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charset="0"/>
              <a:buNone/>
              <a:tabLst/>
              <a:defRPr/>
            </a:pPr>
            <a:r>
              <a:rPr lang="ru-RU" sz="1800" b="1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1800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             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Times New Roman" pitchFamily="18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38150" y="349220"/>
            <a:ext cx="85312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000" b="1" dirty="0">
                <a:solidFill>
                  <a:srgbClr val="333399"/>
                </a:solidFill>
                <a:latin typeface="Cambria" pitchFamily="18" charset="0"/>
              </a:rPr>
              <a:t>Задачи по проведению ИС в 2025 году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15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  <p:sp>
        <p:nvSpPr>
          <p:cNvPr id="4" name="Подзаголовок 5"/>
          <p:cNvSpPr txBox="1">
            <a:spLocks/>
          </p:cNvSpPr>
          <p:nvPr/>
        </p:nvSpPr>
        <p:spPr bwMode="auto">
          <a:xfrm>
            <a:off x="409574" y="657225"/>
            <a:ext cx="7229476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5400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Спасибо </a:t>
            </a:r>
            <a:endParaRPr lang="en-US" sz="5400" b="1" dirty="0" smtClean="0">
              <a:solidFill>
                <a:schemeClr val="tx2">
                  <a:lumMod val="75000"/>
                </a:schemeClr>
              </a:solidFill>
              <a:latin typeface="+mn-lt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за </a:t>
            </a:r>
            <a:endParaRPr lang="en-US" sz="5400" b="1" dirty="0" smtClean="0">
              <a:solidFill>
                <a:schemeClr val="tx2">
                  <a:lumMod val="75000"/>
                </a:schemeClr>
              </a:solidFill>
              <a:latin typeface="+mn-lt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внимание</a:t>
            </a:r>
            <a:r>
              <a:rPr lang="ru-RU" sz="5400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!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endParaRPr lang="ru-RU" sz="5400" b="1" dirty="0">
              <a:solidFill>
                <a:schemeClr val="tx2">
                  <a:lumMod val="75000"/>
                </a:schemeClr>
              </a:solidFill>
              <a:latin typeface="+mn-lt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endParaRPr lang="ru-RU" sz="5400" b="1" dirty="0">
              <a:solidFill>
                <a:schemeClr val="tx2">
                  <a:lumMod val="7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2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1168400" y="142875"/>
            <a:ext cx="7499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2E3192"/>
                </a:solidFill>
                <a:latin typeface="Cambria" pitchFamily="18" charset="0"/>
              </a:rPr>
              <a:t>Перечень нормативных правовых актов </a:t>
            </a:r>
          </a:p>
        </p:txBody>
      </p:sp>
      <p:sp>
        <p:nvSpPr>
          <p:cNvPr id="8" name="Прямоугольник 8"/>
          <p:cNvSpPr>
            <a:spLocks noChangeArrowheads="1"/>
          </p:cNvSpPr>
          <p:nvPr/>
        </p:nvSpPr>
        <p:spPr bwMode="auto">
          <a:xfrm>
            <a:off x="523876" y="1343025"/>
            <a:ext cx="8143874" cy="118109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solidFill>
                  <a:srgbClr val="333399"/>
                </a:solidFill>
                <a:latin typeface="Cambria" pitchFamily="18" charset="0"/>
              </a:rPr>
              <a:t>Порядок </a:t>
            </a:r>
            <a:r>
              <a:rPr lang="ru-RU" sz="1600" b="1" dirty="0">
                <a:solidFill>
                  <a:srgbClr val="333399"/>
                </a:solidFill>
                <a:latin typeface="Cambria" pitchFamily="18" charset="0"/>
              </a:rPr>
              <a:t>проведения государственной итоговой аттестации по образовательным программам основного общего </a:t>
            </a:r>
            <a:r>
              <a:rPr lang="ru-RU" sz="1600" b="1" dirty="0" smtClean="0">
                <a:solidFill>
                  <a:srgbClr val="333399"/>
                </a:solidFill>
                <a:latin typeface="Cambria" pitchFamily="18" charset="0"/>
              </a:rPr>
              <a:t>образования (утв. совместным приказом Минпросвещения </a:t>
            </a:r>
            <a:r>
              <a:rPr lang="ru-RU" sz="1600" b="1" dirty="0">
                <a:solidFill>
                  <a:srgbClr val="333399"/>
                </a:solidFill>
                <a:latin typeface="Cambria" pitchFamily="18" charset="0"/>
              </a:rPr>
              <a:t>России и Рособрнадзора </a:t>
            </a:r>
            <a:r>
              <a:rPr lang="ru-RU" sz="1600" b="1" dirty="0" smtClean="0">
                <a:solidFill>
                  <a:srgbClr val="333399"/>
                </a:solidFill>
                <a:latin typeface="Cambria" pitchFamily="18" charset="0"/>
              </a:rPr>
              <a:t>от </a:t>
            </a:r>
            <a:r>
              <a:rPr lang="ru-RU" sz="1600" b="1" dirty="0">
                <a:solidFill>
                  <a:srgbClr val="333399"/>
                </a:solidFill>
                <a:latin typeface="Cambria" pitchFamily="18" charset="0"/>
              </a:rPr>
              <a:t>04.04.2023 № </a:t>
            </a:r>
            <a:r>
              <a:rPr lang="ru-RU" sz="1600" b="1" dirty="0" smtClean="0">
                <a:solidFill>
                  <a:srgbClr val="333399"/>
                </a:solidFill>
                <a:latin typeface="Cambria" pitchFamily="18" charset="0"/>
              </a:rPr>
              <a:t>232/551)</a:t>
            </a:r>
            <a:endParaRPr lang="ru-RU" sz="1600" b="1" dirty="0">
              <a:solidFill>
                <a:srgbClr val="333399"/>
              </a:solidFill>
              <a:latin typeface="Cambria" pitchFamily="18" charset="0"/>
            </a:endParaRPr>
          </a:p>
        </p:txBody>
      </p:sp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523876" y="3031828"/>
            <a:ext cx="8229599" cy="8638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333399"/>
                </a:solidFill>
                <a:latin typeface="Cambria" pitchFamily="18" charset="0"/>
              </a:rPr>
              <a:t>Приложение </a:t>
            </a:r>
            <a:r>
              <a:rPr lang="ru-RU" sz="1600" b="1" dirty="0" smtClean="0">
                <a:solidFill>
                  <a:srgbClr val="333399"/>
                </a:solidFill>
                <a:latin typeface="Cambria" pitchFamily="18" charset="0"/>
              </a:rPr>
              <a:t>к </a:t>
            </a:r>
            <a:r>
              <a:rPr lang="ru-RU" sz="1600" b="1" dirty="0">
                <a:solidFill>
                  <a:srgbClr val="333399"/>
                </a:solidFill>
                <a:latin typeface="Cambria" pitchFamily="18" charset="0"/>
              </a:rPr>
              <a:t>письму Рособрнадзора от </a:t>
            </a:r>
            <a:r>
              <a:rPr lang="ru-RU" sz="1600" b="1" dirty="0" smtClean="0">
                <a:solidFill>
                  <a:srgbClr val="333399"/>
                </a:solidFill>
                <a:latin typeface="Cambria" pitchFamily="18" charset="0"/>
              </a:rPr>
              <a:t>29.10.2024  </a:t>
            </a:r>
            <a:r>
              <a:rPr lang="ru-RU" sz="1600" b="1" dirty="0">
                <a:solidFill>
                  <a:srgbClr val="333399"/>
                </a:solidFill>
                <a:latin typeface="Cambria" pitchFamily="18" charset="0"/>
              </a:rPr>
              <a:t>№</a:t>
            </a:r>
            <a:r>
              <a:rPr lang="ru-RU" sz="1600" b="1" dirty="0" smtClean="0">
                <a:solidFill>
                  <a:srgbClr val="333399"/>
                </a:solidFill>
                <a:latin typeface="Cambria" pitchFamily="18" charset="0"/>
              </a:rPr>
              <a:t> 02-311</a:t>
            </a:r>
            <a:endParaRPr lang="ru-RU" sz="1600" b="1" dirty="0">
              <a:solidFill>
                <a:srgbClr val="333399"/>
              </a:solidFill>
              <a:latin typeface="Cambria" pitchFamily="18" charset="0"/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rgbClr val="333399"/>
                </a:solidFill>
                <a:latin typeface="Cambria" pitchFamily="18" charset="0"/>
              </a:rPr>
              <a:t>«Рекомендации по организации и проведению итогового собеседования </a:t>
            </a:r>
            <a:br>
              <a:rPr lang="ru-RU" sz="1600" b="1" dirty="0" smtClean="0">
                <a:solidFill>
                  <a:srgbClr val="333399"/>
                </a:solidFill>
                <a:latin typeface="Cambria" pitchFamily="18" charset="0"/>
              </a:rPr>
            </a:br>
            <a:r>
              <a:rPr lang="ru-RU" sz="1600" b="1" dirty="0" smtClean="0">
                <a:solidFill>
                  <a:srgbClr val="333399"/>
                </a:solidFill>
                <a:latin typeface="Cambria" pitchFamily="18" charset="0"/>
              </a:rPr>
              <a:t>по русскому языку в 2025 году» </a:t>
            </a:r>
            <a:endParaRPr lang="ru-RU" sz="1600" b="1" dirty="0">
              <a:solidFill>
                <a:srgbClr val="333399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714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3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1168400" y="142875"/>
            <a:ext cx="7499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2E3192"/>
                </a:solidFill>
                <a:latin typeface="Cambria" pitchFamily="18" charset="0"/>
              </a:rPr>
              <a:t>Перечень нормативных правовых актов </a:t>
            </a:r>
          </a:p>
        </p:txBody>
      </p:sp>
      <p:sp>
        <p:nvSpPr>
          <p:cNvPr id="10" name="Прямоугольник 8"/>
          <p:cNvSpPr>
            <a:spLocks noChangeArrowheads="1"/>
          </p:cNvSpPr>
          <p:nvPr/>
        </p:nvSpPr>
        <p:spPr bwMode="auto">
          <a:xfrm>
            <a:off x="666750" y="809623"/>
            <a:ext cx="8229599" cy="175260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 smtClean="0">
                <a:solidFill>
                  <a:srgbClr val="333399"/>
                </a:solidFill>
                <a:latin typeface="Cambria" pitchFamily="18" charset="0"/>
              </a:rPr>
              <a:t>Требования </a:t>
            </a:r>
            <a:r>
              <a:rPr lang="ru-RU" sz="1200" b="1" dirty="0">
                <a:solidFill>
                  <a:srgbClr val="333399"/>
                </a:solidFill>
                <a:latin typeface="Cambria" pitchFamily="18" charset="0"/>
              </a:rPr>
              <a:t>к составу и формату сведений, вносимых и передаваемых в процессе репликации в федеральную информационную систему обеспечения проведения государственной итоговой аттестации обучающихся, освоивших основные образовательные программы основного общего и среднего общего образования, и приема граждан в образовательные организации для получения среднего профессионального и высшего образования и региональные информационные системы обеспечения проведения государственной итоговой аттестации обучающихся, освоивших основные образовательные программы основного общего и среднего общего образования, а также к срокам внесения и передачи </a:t>
            </a:r>
            <a:r>
              <a:rPr lang="ru-RU" sz="1200" b="1" dirty="0" smtClean="0">
                <a:solidFill>
                  <a:srgbClr val="333399"/>
                </a:solidFill>
                <a:latin typeface="Cambria" pitchFamily="18" charset="0"/>
              </a:rPr>
              <a:t/>
            </a:r>
            <a:br>
              <a:rPr lang="ru-RU" sz="1200" b="1" dirty="0" smtClean="0">
                <a:solidFill>
                  <a:srgbClr val="333399"/>
                </a:solidFill>
                <a:latin typeface="Cambria" pitchFamily="18" charset="0"/>
              </a:rPr>
            </a:br>
            <a:r>
              <a:rPr lang="ru-RU" sz="1200" b="1" dirty="0" smtClean="0">
                <a:solidFill>
                  <a:srgbClr val="333399"/>
                </a:solidFill>
                <a:latin typeface="Cambria" pitchFamily="18" charset="0"/>
              </a:rPr>
              <a:t>в </a:t>
            </a:r>
            <a:r>
              <a:rPr lang="ru-RU" sz="1200" b="1" dirty="0">
                <a:solidFill>
                  <a:srgbClr val="333399"/>
                </a:solidFill>
                <a:latin typeface="Cambria" pitchFamily="18" charset="0"/>
              </a:rPr>
              <a:t>процессе репликации сведений в указанные информационные </a:t>
            </a:r>
            <a:r>
              <a:rPr lang="ru-RU" sz="1200" b="1" dirty="0" smtClean="0">
                <a:solidFill>
                  <a:srgbClr val="333399"/>
                </a:solidFill>
                <a:latin typeface="Cambria" pitchFamily="18" charset="0"/>
              </a:rPr>
              <a:t>системы </a:t>
            </a:r>
            <a:br>
              <a:rPr lang="ru-RU" sz="1200" b="1" dirty="0" smtClean="0">
                <a:solidFill>
                  <a:srgbClr val="333399"/>
                </a:solidFill>
                <a:latin typeface="Cambria" pitchFamily="18" charset="0"/>
              </a:rPr>
            </a:br>
            <a:r>
              <a:rPr lang="ru-RU" sz="1200" b="1" dirty="0" smtClean="0">
                <a:solidFill>
                  <a:srgbClr val="333399"/>
                </a:solidFill>
                <a:latin typeface="Cambria" pitchFamily="18" charset="0"/>
              </a:rPr>
              <a:t>(утв. Приказом Рособрнадзора </a:t>
            </a:r>
            <a:r>
              <a:rPr lang="ru-RU" sz="1200" b="1" dirty="0">
                <a:solidFill>
                  <a:srgbClr val="333399"/>
                </a:solidFill>
                <a:latin typeface="Cambria" pitchFamily="18" charset="0"/>
              </a:rPr>
              <a:t>от 11.06.2021 </a:t>
            </a:r>
            <a:r>
              <a:rPr lang="ru-RU" sz="1200" b="1" dirty="0" smtClean="0">
                <a:solidFill>
                  <a:srgbClr val="333399"/>
                </a:solidFill>
                <a:latin typeface="Cambria" pitchFamily="18" charset="0"/>
              </a:rPr>
              <a:t>№ 805)</a:t>
            </a:r>
            <a:endParaRPr lang="ru-RU" sz="1200" b="1" dirty="0">
              <a:solidFill>
                <a:srgbClr val="333399"/>
              </a:solidFill>
              <a:latin typeface="Cambria" pitchFamily="18" charset="0"/>
            </a:endParaRPr>
          </a:p>
        </p:txBody>
      </p:sp>
      <p:sp>
        <p:nvSpPr>
          <p:cNvPr id="7" name="Прямоугольник 3"/>
          <p:cNvSpPr>
            <a:spLocks noChangeArrowheads="1"/>
          </p:cNvSpPr>
          <p:nvPr/>
        </p:nvSpPr>
        <p:spPr bwMode="auto">
          <a:xfrm>
            <a:off x="666750" y="2894014"/>
            <a:ext cx="8143874" cy="18208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rgbClr val="333399"/>
                </a:solidFill>
                <a:latin typeface="Cambria" pitchFamily="18" charset="0"/>
              </a:rPr>
              <a:t>Правила формирования и ведения федеральной информационной системы обеспечения проведения государственной итоговой аттестации обучающихся, освоивших основные образовательные программы основного общего </a:t>
            </a:r>
            <a:r>
              <a:rPr lang="ru-RU" sz="1200" b="1" dirty="0" smtClean="0">
                <a:solidFill>
                  <a:srgbClr val="333399"/>
                </a:solidFill>
                <a:latin typeface="Cambria" pitchFamily="18" charset="0"/>
              </a:rPr>
              <a:t/>
            </a:r>
            <a:br>
              <a:rPr lang="ru-RU" sz="1200" b="1" dirty="0" smtClean="0">
                <a:solidFill>
                  <a:srgbClr val="333399"/>
                </a:solidFill>
                <a:latin typeface="Cambria" pitchFamily="18" charset="0"/>
              </a:rPr>
            </a:br>
            <a:r>
              <a:rPr lang="ru-RU" sz="1200" b="1" dirty="0" smtClean="0">
                <a:solidFill>
                  <a:srgbClr val="333399"/>
                </a:solidFill>
                <a:latin typeface="Cambria" pitchFamily="18" charset="0"/>
              </a:rPr>
              <a:t>и </a:t>
            </a:r>
            <a:r>
              <a:rPr lang="ru-RU" sz="1200" b="1" dirty="0">
                <a:solidFill>
                  <a:srgbClr val="333399"/>
                </a:solidFill>
                <a:latin typeface="Cambria" pitchFamily="18" charset="0"/>
              </a:rPr>
              <a:t>среднего общего образования, и приема граждан в образовательные организации для получения среднего профессионального и высшего образования и региональных информационных систем обеспечения проведения государственной итоговой аттестации обучающихся, освоивших основные образовательные программы основного общего и среднего общего </a:t>
            </a:r>
            <a:r>
              <a:rPr lang="ru-RU" sz="1200" b="1" dirty="0" smtClean="0">
                <a:solidFill>
                  <a:srgbClr val="333399"/>
                </a:solidFill>
                <a:latin typeface="Cambria" pitchFamily="18" charset="0"/>
              </a:rPr>
              <a:t>образования (</a:t>
            </a:r>
            <a:r>
              <a:rPr lang="ru-RU" sz="1200" b="1" dirty="0">
                <a:solidFill>
                  <a:srgbClr val="333399"/>
                </a:solidFill>
                <a:latin typeface="Cambria" pitchFamily="18" charset="0"/>
              </a:rPr>
              <a:t>утв. Постановлением Правительства Российской Федерации </a:t>
            </a:r>
            <a:r>
              <a:rPr lang="ru-RU" sz="1200" b="1" dirty="0" smtClean="0">
                <a:solidFill>
                  <a:srgbClr val="333399"/>
                </a:solidFill>
                <a:latin typeface="Cambria" pitchFamily="18" charset="0"/>
              </a:rPr>
              <a:t/>
            </a:r>
            <a:br>
              <a:rPr lang="ru-RU" sz="1200" b="1" dirty="0" smtClean="0">
                <a:solidFill>
                  <a:srgbClr val="333399"/>
                </a:solidFill>
                <a:latin typeface="Cambria" pitchFamily="18" charset="0"/>
              </a:rPr>
            </a:br>
            <a:r>
              <a:rPr lang="ru-RU" sz="1200" b="1" dirty="0" smtClean="0">
                <a:solidFill>
                  <a:srgbClr val="333399"/>
                </a:solidFill>
                <a:latin typeface="Cambria" pitchFamily="18" charset="0"/>
              </a:rPr>
              <a:t>от 29.11.2021 </a:t>
            </a:r>
            <a:r>
              <a:rPr lang="ru-RU" sz="1200" b="1" dirty="0">
                <a:solidFill>
                  <a:srgbClr val="333399"/>
                </a:solidFill>
                <a:latin typeface="Cambria" pitchFamily="18" charset="0"/>
              </a:rPr>
              <a:t>№ </a:t>
            </a:r>
            <a:r>
              <a:rPr lang="ru-RU" sz="1200" b="1" dirty="0" smtClean="0">
                <a:solidFill>
                  <a:srgbClr val="333399"/>
                </a:solidFill>
                <a:latin typeface="Cambria" pitchFamily="18" charset="0"/>
              </a:rPr>
              <a:t>2085)  </a:t>
            </a:r>
            <a:endParaRPr lang="ru-RU" sz="1200" b="1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28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4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4325" y="265113"/>
            <a:ext cx="8596313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2E3192"/>
                </a:solidFill>
                <a:latin typeface="Cambria" pitchFamily="18" charset="0"/>
              </a:rPr>
              <a:t>Перечень </a:t>
            </a:r>
            <a:r>
              <a:rPr lang="ru-RU" sz="2400" b="1" dirty="0" smtClean="0">
                <a:solidFill>
                  <a:srgbClr val="2E3192"/>
                </a:solidFill>
                <a:latin typeface="Cambria" pitchFamily="18" charset="0"/>
              </a:rPr>
              <a:t>региональных нормативных </a:t>
            </a:r>
            <a:r>
              <a:rPr lang="ru-RU" sz="2400" b="1" dirty="0">
                <a:solidFill>
                  <a:srgbClr val="2E3192"/>
                </a:solidFill>
                <a:latin typeface="Cambria" pitchFamily="18" charset="0"/>
              </a:rPr>
              <a:t>правовых актов</a:t>
            </a:r>
          </a:p>
        </p:txBody>
      </p:sp>
      <p:sp>
        <p:nvSpPr>
          <p:cNvPr id="5" name="Прямоугольник 3"/>
          <p:cNvSpPr>
            <a:spLocks noChangeArrowheads="1"/>
          </p:cNvSpPr>
          <p:nvPr/>
        </p:nvSpPr>
        <p:spPr bwMode="auto">
          <a:xfrm>
            <a:off x="320292" y="726779"/>
            <a:ext cx="8590346" cy="98772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333399"/>
                </a:solidFill>
                <a:latin typeface="Cambria" pitchFamily="18" charset="0"/>
              </a:rPr>
              <a:t>Порядок </a:t>
            </a:r>
            <a:r>
              <a:rPr lang="ru-RU" b="1" dirty="0">
                <a:solidFill>
                  <a:srgbClr val="333399"/>
                </a:solidFill>
                <a:latin typeface="Cambria" pitchFamily="18" charset="0"/>
              </a:rPr>
              <a:t>проведения и проверки итогового собеседования </a:t>
            </a:r>
            <a:r>
              <a:rPr lang="ru-RU" b="1" dirty="0" smtClean="0">
                <a:solidFill>
                  <a:srgbClr val="333399"/>
                </a:solidFill>
                <a:latin typeface="Cambria" pitchFamily="18" charset="0"/>
              </a:rPr>
              <a:t>по русскому </a:t>
            </a:r>
            <a:r>
              <a:rPr lang="ru-RU" b="1" dirty="0">
                <a:solidFill>
                  <a:srgbClr val="333399"/>
                </a:solidFill>
                <a:latin typeface="Cambria" pitchFamily="18" charset="0"/>
              </a:rPr>
              <a:t>языку как условия допуска к государственной итоговой </a:t>
            </a:r>
            <a:r>
              <a:rPr lang="ru-RU" b="1" dirty="0" smtClean="0">
                <a:solidFill>
                  <a:srgbClr val="333399"/>
                </a:solidFill>
                <a:latin typeface="Cambria" pitchFamily="18" charset="0"/>
              </a:rPr>
              <a:t>аттестации </a:t>
            </a:r>
            <a:r>
              <a:rPr lang="ru-RU" b="1" dirty="0">
                <a:solidFill>
                  <a:srgbClr val="333399"/>
                </a:solidFill>
                <a:latin typeface="Cambria" pitchFamily="18" charset="0"/>
              </a:rPr>
              <a:t>по образовательным </a:t>
            </a:r>
            <a:r>
              <a:rPr lang="ru-RU" b="1" dirty="0" smtClean="0">
                <a:solidFill>
                  <a:srgbClr val="333399"/>
                </a:solidFill>
                <a:latin typeface="Cambria" pitchFamily="18" charset="0"/>
              </a:rPr>
              <a:t>программам основного общего образования </a:t>
            </a:r>
            <a:r>
              <a:rPr lang="ru-RU" b="1" dirty="0">
                <a:solidFill>
                  <a:srgbClr val="333399"/>
                </a:solidFill>
                <a:latin typeface="Cambria" pitchFamily="18" charset="0"/>
              </a:rPr>
              <a:t>в Красноярском </a:t>
            </a:r>
            <a:r>
              <a:rPr lang="ru-RU" b="1" smtClean="0">
                <a:solidFill>
                  <a:srgbClr val="333399"/>
                </a:solidFill>
                <a:latin typeface="Cambria" pitchFamily="18" charset="0"/>
              </a:rPr>
              <a:t>крае </a:t>
            </a:r>
          </a:p>
          <a:p>
            <a:pPr algn="ctr">
              <a:defRPr/>
            </a:pPr>
            <a:r>
              <a:rPr lang="ru-RU" b="1" smtClean="0">
                <a:solidFill>
                  <a:srgbClr val="333399"/>
                </a:solidFill>
                <a:latin typeface="Cambria" pitchFamily="18" charset="0"/>
              </a:rPr>
              <a:t>(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приказ министерства образования Красноярского края от 09.01.2024 № 1-11-04</a:t>
            </a:r>
            <a:r>
              <a:rPr lang="ru-RU" b="1" dirty="0" smtClean="0">
                <a:solidFill>
                  <a:srgbClr val="333399"/>
                </a:solidFill>
                <a:latin typeface="Cambria" pitchFamily="18" charset="0"/>
              </a:rPr>
              <a:t>)  </a:t>
            </a:r>
            <a:endParaRPr lang="ru-RU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7" name="Прямоугольник 3"/>
          <p:cNvSpPr>
            <a:spLocks noChangeArrowheads="1"/>
          </p:cNvSpPr>
          <p:nvPr/>
        </p:nvSpPr>
        <p:spPr bwMode="auto">
          <a:xfrm>
            <a:off x="280274" y="3038475"/>
            <a:ext cx="8603814" cy="7810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333399"/>
                </a:solidFill>
                <a:latin typeface="Cambria" pitchFamily="18" charset="0"/>
              </a:rPr>
              <a:t>Об </a:t>
            </a:r>
            <a:r>
              <a:rPr lang="ru-RU" b="1" dirty="0" smtClean="0">
                <a:solidFill>
                  <a:srgbClr val="333399"/>
                </a:solidFill>
                <a:latin typeface="Cambria" pitchFamily="18" charset="0"/>
              </a:rPr>
              <a:t>определении минимального количества баллов за итоговое собеседование </a:t>
            </a:r>
            <a:endParaRPr lang="ru-RU" b="1" dirty="0">
              <a:solidFill>
                <a:srgbClr val="333399"/>
              </a:solidFill>
              <a:latin typeface="Cambria" pitchFamily="18" charset="0"/>
            </a:endParaRPr>
          </a:p>
          <a:p>
            <a:pPr algn="ctr">
              <a:defRPr/>
            </a:pPr>
            <a:r>
              <a:rPr lang="ru-RU" b="1" dirty="0">
                <a:solidFill>
                  <a:srgbClr val="333399"/>
                </a:solidFill>
                <a:latin typeface="Cambria" pitchFamily="18" charset="0"/>
              </a:rPr>
              <a:t>по русскому языку </a:t>
            </a:r>
            <a:r>
              <a:rPr lang="ru-RU" b="1" dirty="0" smtClean="0">
                <a:solidFill>
                  <a:srgbClr val="333399"/>
                </a:solidFill>
                <a:latin typeface="Cambria" pitchFamily="18" charset="0"/>
              </a:rPr>
              <a:t>в 2025 году, для выставления оценки «зачет»</a:t>
            </a:r>
            <a:endParaRPr lang="ru-RU" b="1" dirty="0">
              <a:solidFill>
                <a:srgbClr val="333399"/>
              </a:solidFill>
              <a:latin typeface="Cambria" pitchFamily="18" charset="0"/>
            </a:endParaRPr>
          </a:p>
          <a:p>
            <a:pPr algn="ctr">
              <a:defRPr/>
            </a:pPr>
            <a:r>
              <a:rPr lang="ru-RU" b="1" dirty="0" smtClean="0">
                <a:solidFill>
                  <a:srgbClr val="333399"/>
                </a:solidFill>
                <a:latin typeface="Cambria" pitchFamily="18" charset="0"/>
              </a:rPr>
              <a:t>(</a:t>
            </a:r>
            <a:r>
              <a:rPr lang="ru-RU" b="1" dirty="0">
                <a:solidFill>
                  <a:srgbClr val="FF0000"/>
                </a:solidFill>
                <a:latin typeface="Cambria" pitchFamily="18" charset="0"/>
              </a:rPr>
              <a:t>проект приказа министерства образования Красноярского края</a:t>
            </a:r>
            <a:r>
              <a:rPr lang="ru-RU" b="1" dirty="0" smtClean="0">
                <a:solidFill>
                  <a:srgbClr val="333399"/>
                </a:solidFill>
                <a:latin typeface="Cambria" pitchFamily="18" charset="0"/>
              </a:rPr>
              <a:t>)  </a:t>
            </a:r>
            <a:endParaRPr lang="ru-RU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9" name="Прямоугольник 3"/>
          <p:cNvSpPr>
            <a:spLocks noChangeArrowheads="1"/>
          </p:cNvSpPr>
          <p:nvPr/>
        </p:nvSpPr>
        <p:spPr bwMode="auto">
          <a:xfrm>
            <a:off x="310574" y="1828800"/>
            <a:ext cx="8603814" cy="1066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333399"/>
                </a:solidFill>
                <a:latin typeface="Cambria" pitchFamily="18" charset="0"/>
              </a:rPr>
              <a:t>О внесении изменений в приказ министерства образования Красноярского края от 09.01.2024 </a:t>
            </a:r>
            <a:br>
              <a:rPr lang="ru-RU" b="1" dirty="0" smtClean="0">
                <a:solidFill>
                  <a:srgbClr val="333399"/>
                </a:solidFill>
                <a:latin typeface="Cambria" pitchFamily="18" charset="0"/>
              </a:rPr>
            </a:br>
            <a:r>
              <a:rPr lang="ru-RU" b="1" dirty="0" smtClean="0">
                <a:solidFill>
                  <a:srgbClr val="333399"/>
                </a:solidFill>
                <a:latin typeface="Cambria" pitchFamily="18" charset="0"/>
              </a:rPr>
              <a:t>№ 1-11-04 «Об утверждении Порядка проведения и порядка проверки итогового собеседования по русскому языку как условия допуска к государственной итоговой аттестации по образовательным программам основного общего образования в Красноярском крае» </a:t>
            </a:r>
            <a:endParaRPr lang="ru-RU" b="1" dirty="0">
              <a:solidFill>
                <a:srgbClr val="333399"/>
              </a:solidFill>
              <a:latin typeface="Cambria" pitchFamily="18" charset="0"/>
            </a:endParaRPr>
          </a:p>
          <a:p>
            <a:pPr algn="ctr">
              <a:defRPr/>
            </a:pPr>
            <a:r>
              <a:rPr lang="ru-RU" b="1" dirty="0" smtClean="0">
                <a:solidFill>
                  <a:srgbClr val="333399"/>
                </a:solidFill>
                <a:latin typeface="Cambria" pitchFamily="18" charset="0"/>
              </a:rPr>
              <a:t>(</a:t>
            </a:r>
            <a:r>
              <a:rPr lang="ru-RU" b="1" dirty="0">
                <a:solidFill>
                  <a:srgbClr val="FF0000"/>
                </a:solidFill>
                <a:latin typeface="Cambria" pitchFamily="18" charset="0"/>
              </a:rPr>
              <a:t>проект приказа министерства образования Красноярского края</a:t>
            </a:r>
            <a:r>
              <a:rPr lang="ru-RU" b="1" dirty="0" smtClean="0">
                <a:solidFill>
                  <a:srgbClr val="333399"/>
                </a:solidFill>
                <a:latin typeface="Cambria" pitchFamily="18" charset="0"/>
              </a:rPr>
              <a:t>)  </a:t>
            </a:r>
            <a:endParaRPr lang="ru-RU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1242" y="4009132"/>
            <a:ext cx="85637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endParaRPr lang="ru-RU" sz="16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8" name="Прямоугольник 3"/>
          <p:cNvSpPr>
            <a:spLocks noChangeArrowheads="1"/>
          </p:cNvSpPr>
          <p:nvPr/>
        </p:nvSpPr>
        <p:spPr bwMode="auto">
          <a:xfrm>
            <a:off x="280274" y="4009132"/>
            <a:ext cx="8603814" cy="90270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lvl="0" algn="ctr">
              <a:defRPr/>
            </a:pPr>
            <a:r>
              <a:rPr lang="ru-RU" b="1" dirty="0">
                <a:solidFill>
                  <a:srgbClr val="333399"/>
                </a:solidFill>
                <a:latin typeface="Cambria" pitchFamily="18" charset="0"/>
              </a:rPr>
              <a:t>Об организации и проведении итогового собеседования по русскому языку как условия допуска к государственной итоговой аттестации по образовательным программам основного общего образования в Красноярском крае в 2025 году</a:t>
            </a:r>
          </a:p>
          <a:p>
            <a:pPr lvl="0" algn="ctr">
              <a:defRPr/>
            </a:pPr>
            <a:r>
              <a:rPr lang="ru-RU" b="1" dirty="0">
                <a:solidFill>
                  <a:srgbClr val="333399"/>
                </a:solidFill>
                <a:latin typeface="Cambria" pitchFamily="18" charset="0"/>
              </a:rPr>
              <a:t>(</a:t>
            </a:r>
            <a:r>
              <a:rPr lang="ru-RU" b="1" dirty="0">
                <a:solidFill>
                  <a:srgbClr val="FF0000"/>
                </a:solidFill>
                <a:latin typeface="Cambria" pitchFamily="18" charset="0"/>
              </a:rPr>
              <a:t>проект приказа министерства образования Красноярского края</a:t>
            </a:r>
            <a:r>
              <a:rPr lang="ru-RU" b="1" dirty="0">
                <a:solidFill>
                  <a:srgbClr val="333399"/>
                </a:solidFill>
                <a:latin typeface="Cambria" pitchFamily="18" charset="0"/>
              </a:rPr>
              <a:t>)  </a:t>
            </a:r>
            <a:endParaRPr lang="ru-RU" b="1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5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9338" y="198438"/>
            <a:ext cx="7859712" cy="46196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2E3192"/>
                </a:solidFill>
                <a:latin typeface="Cambria" pitchFamily="18" charset="0"/>
              </a:rPr>
              <a:t>Участники итогового собеседования</a:t>
            </a:r>
          </a:p>
        </p:txBody>
      </p:sp>
      <p:sp>
        <p:nvSpPr>
          <p:cNvPr id="5" name="Прямоугольник 6"/>
          <p:cNvSpPr>
            <a:spLocks noChangeArrowheads="1"/>
          </p:cNvSpPr>
          <p:nvPr/>
        </p:nvSpPr>
        <p:spPr bwMode="auto">
          <a:xfrm>
            <a:off x="339725" y="660400"/>
            <a:ext cx="8537575" cy="146843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500" b="1" u="sng" dirty="0">
                <a:solidFill>
                  <a:srgbClr val="2E3192"/>
                </a:solidFill>
                <a:latin typeface="Cambria" pitchFamily="18" charset="0"/>
              </a:rPr>
              <a:t>Обучающиеся IX классов общеобразовательных организаций</a:t>
            </a:r>
            <a:r>
              <a:rPr lang="ru-RU" sz="1500" b="1" dirty="0">
                <a:solidFill>
                  <a:srgbClr val="2E3192"/>
                </a:solidFill>
                <a:latin typeface="Cambria" pitchFamily="18" charset="0"/>
              </a:rPr>
              <a:t>, в том числе:</a:t>
            </a:r>
          </a:p>
          <a:p>
            <a:pPr>
              <a:defRPr/>
            </a:pPr>
            <a:r>
              <a:rPr lang="ru-RU" sz="1500" b="1" dirty="0">
                <a:solidFill>
                  <a:srgbClr val="2E3192"/>
                </a:solidFill>
                <a:latin typeface="Cambria" pitchFamily="18" charset="0"/>
              </a:rPr>
              <a:t>    - обучающиеся с ОВЗ, дети-инвалиды и </a:t>
            </a:r>
            <a:r>
              <a:rPr lang="ru-RU" sz="1500" b="1" dirty="0" smtClean="0">
                <a:solidFill>
                  <a:srgbClr val="2E3192"/>
                </a:solidFill>
                <a:latin typeface="Cambria" pitchFamily="18" charset="0"/>
              </a:rPr>
              <a:t>инвалиды</a:t>
            </a:r>
            <a:endParaRPr lang="ru-RU" sz="1500" b="1" dirty="0">
              <a:solidFill>
                <a:srgbClr val="2E3192"/>
              </a:solidFill>
              <a:latin typeface="Cambria" pitchFamily="18" charset="0"/>
            </a:endParaRPr>
          </a:p>
          <a:p>
            <a:pPr>
              <a:defRPr/>
            </a:pPr>
            <a:r>
              <a:rPr lang="ru-RU" sz="1500" b="1" dirty="0">
                <a:solidFill>
                  <a:srgbClr val="2E3192"/>
                </a:solidFill>
                <a:latin typeface="Cambria" pitchFamily="18" charset="0"/>
              </a:rPr>
              <a:t>    - лица, обучающиеся по состоянию здоровья на дому, в образовательных организациях, в том числе </a:t>
            </a:r>
            <a:r>
              <a:rPr lang="ru-RU" sz="1500" b="1" dirty="0" smtClean="0">
                <a:solidFill>
                  <a:srgbClr val="2E3192"/>
                </a:solidFill>
                <a:latin typeface="Cambria" pitchFamily="18" charset="0"/>
              </a:rPr>
              <a:t>санаторно-курортных</a:t>
            </a:r>
            <a:endParaRPr lang="ru-RU" sz="1500" b="1" dirty="0">
              <a:solidFill>
                <a:srgbClr val="2E3192"/>
              </a:solidFill>
              <a:latin typeface="Cambria" pitchFamily="18" charset="0"/>
            </a:endParaRPr>
          </a:p>
          <a:p>
            <a:pPr>
              <a:defRPr/>
            </a:pPr>
            <a:r>
              <a:rPr lang="ru-RU" sz="1500" b="1" dirty="0">
                <a:solidFill>
                  <a:srgbClr val="2E3192"/>
                </a:solidFill>
                <a:latin typeface="Cambria" pitchFamily="18" charset="0"/>
              </a:rPr>
              <a:t>    - лица, не допущенные к ГИА и не завершившие освоение образовательной программы основного общего образования в предыдущие </a:t>
            </a:r>
            <a:r>
              <a:rPr lang="ru-RU" sz="1500" b="1" dirty="0" smtClean="0">
                <a:solidFill>
                  <a:srgbClr val="2E3192"/>
                </a:solidFill>
                <a:latin typeface="Cambria" pitchFamily="18" charset="0"/>
              </a:rPr>
              <a:t>годы</a:t>
            </a:r>
            <a:endParaRPr lang="ru-RU" sz="1500" dirty="0">
              <a:solidFill>
                <a:srgbClr val="2E3192"/>
              </a:solidFill>
              <a:latin typeface="Cambria" pitchFamily="18" charset="0"/>
            </a:endParaRPr>
          </a:p>
        </p:txBody>
      </p:sp>
      <p:sp>
        <p:nvSpPr>
          <p:cNvPr id="6" name="Прямоугольник 6"/>
          <p:cNvSpPr>
            <a:spLocks noChangeArrowheads="1"/>
          </p:cNvSpPr>
          <p:nvPr/>
        </p:nvSpPr>
        <p:spPr bwMode="auto">
          <a:xfrm>
            <a:off x="339724" y="2205039"/>
            <a:ext cx="8537575" cy="12334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500" b="1" u="sng" dirty="0">
                <a:solidFill>
                  <a:srgbClr val="2E3192"/>
                </a:solidFill>
                <a:latin typeface="Cambria" pitchFamily="18" charset="0"/>
              </a:rPr>
              <a:t>Лица</a:t>
            </a:r>
            <a:r>
              <a:rPr lang="ru-RU" sz="1500" b="1" dirty="0">
                <a:solidFill>
                  <a:srgbClr val="2E3192"/>
                </a:solidFill>
                <a:latin typeface="Cambria" pitchFamily="18" charset="0"/>
              </a:rPr>
              <a:t>, осваивающие образовательные программы основного общего образования в </a:t>
            </a:r>
            <a:r>
              <a:rPr lang="ru-RU" sz="1500" b="1" u="sng" dirty="0">
                <a:solidFill>
                  <a:srgbClr val="2E3192"/>
                </a:solidFill>
                <a:latin typeface="Cambria" pitchFamily="18" charset="0"/>
              </a:rPr>
              <a:t>форме </a:t>
            </a:r>
            <a:r>
              <a:rPr lang="ru-RU" sz="1500" b="1" u="sng" dirty="0">
                <a:solidFill>
                  <a:srgbClr val="C00000"/>
                </a:solidFill>
                <a:latin typeface="Cambria" pitchFamily="18" charset="0"/>
              </a:rPr>
              <a:t>семейного образования</a:t>
            </a:r>
            <a:r>
              <a:rPr lang="ru-RU" sz="1500" b="1" u="sng" dirty="0">
                <a:solidFill>
                  <a:srgbClr val="2E3192"/>
                </a:solidFill>
                <a:latin typeface="Cambria" pitchFamily="18" charset="0"/>
              </a:rPr>
              <a:t>, </a:t>
            </a:r>
            <a:r>
              <a:rPr lang="ru-RU" sz="1500" b="1" dirty="0">
                <a:solidFill>
                  <a:srgbClr val="2E3192"/>
                </a:solidFill>
                <a:latin typeface="Cambria" pitchFamily="18" charset="0"/>
              </a:rPr>
              <a:t>и </a:t>
            </a:r>
            <a:r>
              <a:rPr lang="ru-RU" sz="1500" b="1" u="sng" dirty="0">
                <a:solidFill>
                  <a:srgbClr val="2E3192"/>
                </a:solidFill>
                <a:latin typeface="Cambria" pitchFamily="18" charset="0"/>
              </a:rPr>
              <a:t>лица, обучающиеся по не имеющим государственной аккредитации образовательным программам </a:t>
            </a:r>
            <a:r>
              <a:rPr lang="ru-RU" sz="1500" b="1" dirty="0">
                <a:solidFill>
                  <a:srgbClr val="2E3192"/>
                </a:solidFill>
                <a:latin typeface="Cambria" pitchFamily="18" charset="0"/>
              </a:rPr>
              <a:t>основного общего образования, имеющие право пройти экстерном ГИА в общеобразовательной организации </a:t>
            </a:r>
            <a:r>
              <a:rPr lang="ru-RU" sz="1500" b="1" dirty="0" smtClean="0">
                <a:solidFill>
                  <a:srgbClr val="2E3192"/>
                </a:solidFill>
                <a:latin typeface="Cambria" pitchFamily="18" charset="0"/>
              </a:rPr>
              <a:t>(экстерны)</a:t>
            </a:r>
            <a:endParaRPr lang="ru-RU" sz="1500" b="1" dirty="0">
              <a:solidFill>
                <a:srgbClr val="2E3192"/>
              </a:solidFill>
              <a:latin typeface="Cambria" pitchFamily="18" charset="0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339725" y="3600451"/>
            <a:ext cx="8537574" cy="1352550"/>
          </a:xfrm>
          <a:prstGeom prst="round2DiagRect">
            <a:avLst/>
          </a:prstGeom>
          <a:gradFill flip="none" rotWithShape="1">
            <a:gsLst>
              <a:gs pos="0">
                <a:srgbClr val="FF5353">
                  <a:tint val="66000"/>
                  <a:satMod val="160000"/>
                </a:srgbClr>
              </a:gs>
              <a:gs pos="50000">
                <a:srgbClr val="FF5353">
                  <a:tint val="44500"/>
                  <a:satMod val="160000"/>
                </a:srgbClr>
              </a:gs>
              <a:gs pos="100000">
                <a:srgbClr val="FF5353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r>
              <a:rPr lang="ru-RU" sz="1800" b="1" dirty="0">
                <a:solidFill>
                  <a:schemeClr val="tx1"/>
                </a:solidFill>
              </a:rPr>
              <a:t>Обучающиеся IX классов общеобразовательных организаций, допущенные к ГИА и не прошедшие ГИА в предыдущие годы, 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sz="1800" b="1" u="sng" dirty="0" smtClean="0">
                <a:solidFill>
                  <a:schemeClr val="tx1"/>
                </a:solidFill>
              </a:rPr>
              <a:t>не </a:t>
            </a:r>
            <a:r>
              <a:rPr lang="ru-RU" sz="1800" b="1" u="sng" dirty="0">
                <a:solidFill>
                  <a:schemeClr val="tx1"/>
                </a:solidFill>
              </a:rPr>
              <a:t>участвуют </a:t>
            </a:r>
            <a:r>
              <a:rPr lang="ru-RU" sz="1800" b="1" u="sng" dirty="0" smtClean="0">
                <a:solidFill>
                  <a:schemeClr val="tx1"/>
                </a:solidFill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</a:rPr>
              <a:t>в </a:t>
            </a:r>
            <a:r>
              <a:rPr lang="ru-RU" sz="1800" b="1" dirty="0">
                <a:solidFill>
                  <a:schemeClr val="tx1"/>
                </a:solidFill>
              </a:rPr>
              <a:t>итоговом </a:t>
            </a:r>
            <a:r>
              <a:rPr lang="ru-RU" sz="1800" b="1" dirty="0" smtClean="0">
                <a:solidFill>
                  <a:schemeClr val="tx1"/>
                </a:solidFill>
              </a:rPr>
              <a:t>собеседовании!</a:t>
            </a:r>
          </a:p>
          <a:p>
            <a:pPr algn="ctr">
              <a:defRPr/>
            </a:pPr>
            <a:r>
              <a:rPr lang="ru-RU" sz="1800" b="1" dirty="0" smtClean="0">
                <a:solidFill>
                  <a:srgbClr val="C00000"/>
                </a:solidFill>
              </a:rPr>
              <a:t>Результаты ИС-9 в качестве условия допуска к ГИА действуют бессрочно!</a:t>
            </a:r>
            <a:endParaRPr lang="ru-RU" sz="1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6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  <p:sp>
        <p:nvSpPr>
          <p:cNvPr id="5" name="Прямоугольник 6"/>
          <p:cNvSpPr>
            <a:spLocks noChangeArrowheads="1"/>
          </p:cNvSpPr>
          <p:nvPr/>
        </p:nvSpPr>
        <p:spPr bwMode="auto">
          <a:xfrm>
            <a:off x="371475" y="660400"/>
            <a:ext cx="8537575" cy="11684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800" b="1" dirty="0">
                <a:solidFill>
                  <a:srgbClr val="2E3192"/>
                </a:solidFill>
                <a:latin typeface="Cambria" pitchFamily="18" charset="0"/>
              </a:rPr>
              <a:t>Для участия в итоговом собеседовании участники подают </a:t>
            </a:r>
            <a:r>
              <a:rPr lang="ru-RU" sz="1800" b="1" dirty="0" smtClean="0">
                <a:solidFill>
                  <a:srgbClr val="2E3192"/>
                </a:solidFill>
                <a:latin typeface="Cambria" pitchFamily="18" charset="0"/>
              </a:rPr>
              <a:t>ЗАЯВЛЕНИЕ лично  </a:t>
            </a:r>
            <a:r>
              <a:rPr lang="ru-RU" sz="1800" b="1" dirty="0">
                <a:solidFill>
                  <a:srgbClr val="2E3192"/>
                </a:solidFill>
                <a:latin typeface="Cambria" pitchFamily="18" charset="0"/>
              </a:rPr>
              <a:t>не позднее, чем за две недели до начала проведения итогового </a:t>
            </a:r>
            <a:r>
              <a:rPr lang="ru-RU" sz="1800" b="1" dirty="0" smtClean="0">
                <a:solidFill>
                  <a:srgbClr val="2E3192"/>
                </a:solidFill>
                <a:latin typeface="Cambria" pitchFamily="18" charset="0"/>
              </a:rPr>
              <a:t>собеседования (</a:t>
            </a:r>
            <a:r>
              <a:rPr lang="ru-RU" sz="1800" b="1" dirty="0" smtClean="0">
                <a:solidFill>
                  <a:srgbClr val="FF0000"/>
                </a:solidFill>
                <a:latin typeface="Cambria" pitchFamily="18" charset="0"/>
              </a:rPr>
              <a:t>до 29 января 2025 г.</a:t>
            </a:r>
            <a:r>
              <a:rPr lang="ru-RU" sz="1800" b="1" dirty="0" smtClean="0">
                <a:solidFill>
                  <a:srgbClr val="2E3192"/>
                </a:solidFill>
                <a:latin typeface="Cambria" pitchFamily="18" charset="0"/>
              </a:rPr>
              <a:t>)</a:t>
            </a:r>
          </a:p>
          <a:p>
            <a:pPr>
              <a:defRPr/>
            </a:pPr>
            <a:r>
              <a:rPr lang="ru-RU" sz="1800" b="1" dirty="0" smtClean="0">
                <a:solidFill>
                  <a:srgbClr val="C00000"/>
                </a:solidFill>
                <a:latin typeface="Cambria" pitchFamily="18" charset="0"/>
              </a:rPr>
              <a:t>Форма заявления претерпела изменения!</a:t>
            </a:r>
          </a:p>
        </p:txBody>
      </p:sp>
      <p:sp>
        <p:nvSpPr>
          <p:cNvPr id="8" name="Прямоугольник 6"/>
          <p:cNvSpPr>
            <a:spLocks noChangeArrowheads="1"/>
          </p:cNvSpPr>
          <p:nvPr/>
        </p:nvSpPr>
        <p:spPr bwMode="auto">
          <a:xfrm>
            <a:off x="393700" y="3381374"/>
            <a:ext cx="8543925" cy="96678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800" b="1" dirty="0" smtClean="0">
                <a:solidFill>
                  <a:srgbClr val="2E3192"/>
                </a:solidFill>
                <a:latin typeface="Cambria" pitchFamily="18" charset="0"/>
              </a:rPr>
              <a:t>Лица, </a:t>
            </a:r>
            <a:r>
              <a:rPr lang="ru-RU" sz="1800" b="1" dirty="0">
                <a:solidFill>
                  <a:srgbClr val="2E3192"/>
                </a:solidFill>
                <a:latin typeface="Cambria" pitchFamily="18" charset="0"/>
              </a:rPr>
              <a:t>о</a:t>
            </a:r>
            <a:r>
              <a:rPr lang="ru-RU" sz="1800" b="1" dirty="0" smtClean="0">
                <a:solidFill>
                  <a:srgbClr val="2E3192"/>
                </a:solidFill>
                <a:latin typeface="Cambria" pitchFamily="18" charset="0"/>
              </a:rPr>
              <a:t>сваивающие образовательные программы в форме семейного образования предъявляют справку о выборе формы обучения, выданную МОУО</a:t>
            </a:r>
          </a:p>
        </p:txBody>
      </p:sp>
      <p:sp>
        <p:nvSpPr>
          <p:cNvPr id="9" name="Прямоугольник 6"/>
          <p:cNvSpPr>
            <a:spLocks noChangeArrowheads="1"/>
          </p:cNvSpPr>
          <p:nvPr/>
        </p:nvSpPr>
        <p:spPr bwMode="auto">
          <a:xfrm>
            <a:off x="400050" y="4462464"/>
            <a:ext cx="8543925" cy="5572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800" b="1" dirty="0" smtClean="0">
                <a:solidFill>
                  <a:srgbClr val="2E3192"/>
                </a:solidFill>
                <a:latin typeface="Cambria" pitchFamily="18" charset="0"/>
              </a:rPr>
              <a:t>Лица, не допущенные к ГИА и не завершившие освоение образовательной программы ООО предъявляют справку об образовании, выданную ОО</a:t>
            </a:r>
            <a:endParaRPr lang="ru-RU" sz="1800" b="1" dirty="0">
              <a:solidFill>
                <a:srgbClr val="2E3192"/>
              </a:solidFill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9338" y="198438"/>
            <a:ext cx="7859712" cy="46196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2E3192"/>
                </a:solidFill>
                <a:latin typeface="Cambria" pitchFamily="18" charset="0"/>
              </a:rPr>
              <a:t>Регистрация на  ИС-9</a:t>
            </a:r>
            <a:endParaRPr lang="ru-RU" sz="2400" b="1" dirty="0">
              <a:solidFill>
                <a:srgbClr val="2E3192"/>
              </a:solidFill>
              <a:latin typeface="Cambria" pitchFamily="18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00050" y="2076448"/>
            <a:ext cx="8537575" cy="116681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800" b="1" dirty="0">
                <a:solidFill>
                  <a:srgbClr val="2E3192"/>
                </a:solidFill>
                <a:latin typeface="Cambria" pitchFamily="18" charset="0"/>
              </a:rPr>
              <a:t>Обучающиеся с ОВЗ предъявляют рекомендации </a:t>
            </a:r>
            <a:r>
              <a:rPr lang="ru-RU" sz="1800" b="1" dirty="0" smtClean="0">
                <a:solidFill>
                  <a:srgbClr val="2E3192"/>
                </a:solidFill>
                <a:latin typeface="Cambria" pitchFamily="18" charset="0"/>
              </a:rPr>
              <a:t>ПМПК</a:t>
            </a:r>
          </a:p>
          <a:p>
            <a:pPr>
              <a:defRPr/>
            </a:pPr>
            <a:r>
              <a:rPr lang="ru-RU" sz="1800" b="1" dirty="0" smtClean="0">
                <a:solidFill>
                  <a:srgbClr val="2E3192"/>
                </a:solidFill>
                <a:latin typeface="Cambria" pitchFamily="18" charset="0"/>
              </a:rPr>
              <a:t>Дети-инвалиды </a:t>
            </a:r>
            <a:r>
              <a:rPr lang="ru-RU" sz="1800" b="1" dirty="0">
                <a:solidFill>
                  <a:srgbClr val="2E3192"/>
                </a:solidFill>
                <a:latin typeface="Cambria" pitchFamily="18" charset="0"/>
              </a:rPr>
              <a:t>и инвалиды – справку об инвалидности + </a:t>
            </a:r>
            <a:r>
              <a:rPr lang="ru-RU" sz="1800" b="1" dirty="0" smtClean="0">
                <a:solidFill>
                  <a:srgbClr val="2E3192"/>
                </a:solidFill>
                <a:latin typeface="Cambria" pitchFamily="18" charset="0"/>
              </a:rPr>
              <a:t>рекомендации </a:t>
            </a:r>
            <a:r>
              <a:rPr lang="ru-RU" sz="1800" b="1">
                <a:solidFill>
                  <a:srgbClr val="2E3192"/>
                </a:solidFill>
                <a:latin typeface="Cambria" pitchFamily="18" charset="0"/>
              </a:rPr>
              <a:t>ПМПК </a:t>
            </a:r>
            <a:endParaRPr lang="ru-RU" sz="1800" b="1" dirty="0" smtClean="0">
              <a:solidFill>
                <a:srgbClr val="2E3192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300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7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61926" y="695324"/>
            <a:ext cx="5819774" cy="3667125"/>
          </a:xfrm>
          <a:prstGeom prst="round2DiagRect">
            <a:avLst/>
          </a:prstGeom>
          <a:gradFill flip="none" rotWithShape="1">
            <a:gsLst>
              <a:gs pos="0">
                <a:srgbClr val="FFCC66">
                  <a:tint val="66000"/>
                  <a:satMod val="160000"/>
                </a:srgbClr>
              </a:gs>
              <a:gs pos="50000">
                <a:srgbClr val="FFCC66">
                  <a:tint val="44500"/>
                  <a:satMod val="160000"/>
                </a:srgbClr>
              </a:gs>
              <a:gs pos="100000">
                <a:srgbClr val="FFCC66">
                  <a:tint val="23500"/>
                  <a:satMod val="160000"/>
                </a:srgbClr>
              </a:gs>
            </a:gsLst>
            <a:lin ang="0" scaled="1"/>
            <a:tileRect/>
          </a:gradFill>
          <a:ln w="3810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 проводится ежегодно по текстам, темам и заданиям, сформированным </a:t>
            </a:r>
            <a:r>
              <a:rPr lang="ru-RU" sz="2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Рособрнадзором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defRPr/>
            </a:pPr>
            <a:endParaRPr lang="ru-RU" sz="2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основной срок - вторая среда февраля  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en-US" sz="2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дополнительные сроки -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вторая рабочая среда марта </a:t>
            </a: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третий </a:t>
            </a: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понедельник 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96001" y="847725"/>
            <a:ext cx="2743200" cy="75247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февраля 2025 г.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91248" y="2133600"/>
            <a:ext cx="2552701" cy="75247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марта 2025 г.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191248" y="3419475"/>
            <a:ext cx="2571751" cy="752475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21 апреля 2025 г.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090017" y="102543"/>
            <a:ext cx="38916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400" b="1" dirty="0">
                <a:solidFill>
                  <a:srgbClr val="2E3192"/>
                </a:solidFill>
                <a:latin typeface="Cambria" pitchFamily="18" charset="0"/>
              </a:rPr>
              <a:t>Организация ИС-9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8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97653" y="1743075"/>
            <a:ext cx="8473278" cy="1247775"/>
          </a:xfrm>
          <a:prstGeom prst="round2DiagRect">
            <a:avLst/>
          </a:prstGeom>
          <a:gradFill flip="none" rotWithShape="1">
            <a:gsLst>
              <a:gs pos="0">
                <a:srgbClr val="FFCC66">
                  <a:tint val="66000"/>
                  <a:satMod val="160000"/>
                </a:srgbClr>
              </a:gs>
              <a:gs pos="50000">
                <a:srgbClr val="FFCC66">
                  <a:tint val="44500"/>
                  <a:satMod val="160000"/>
                </a:srgbClr>
              </a:gs>
              <a:gs pos="100000">
                <a:srgbClr val="FFCC66">
                  <a:tint val="23500"/>
                  <a:satMod val="160000"/>
                </a:srgbClr>
              </a:gs>
            </a:gsLst>
            <a:lin ang="0" scaled="1"/>
            <a:tileRect/>
          </a:gradFill>
          <a:ln w="3810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endParaRPr lang="ru-RU" sz="1000" b="1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1800" b="1" i="1" dirty="0">
                <a:solidFill>
                  <a:schemeClr val="tx1"/>
                </a:solidFill>
              </a:rPr>
              <a:t>Для обучающихся </a:t>
            </a:r>
            <a:r>
              <a:rPr lang="ru-RU" sz="1800" b="1" i="1" dirty="0" smtClean="0">
                <a:solidFill>
                  <a:schemeClr val="tx1"/>
                </a:solidFill>
              </a:rPr>
              <a:t>малокомплектных </a:t>
            </a:r>
            <a:r>
              <a:rPr lang="ru-RU" sz="1800" b="1" i="1" dirty="0">
                <a:solidFill>
                  <a:schemeClr val="tx1"/>
                </a:solidFill>
              </a:rPr>
              <a:t>школ ИС может проводиться </a:t>
            </a:r>
            <a:r>
              <a:rPr lang="ru-RU" sz="1800" b="1" i="1" dirty="0" smtClean="0">
                <a:solidFill>
                  <a:schemeClr val="tx1"/>
                </a:solidFill>
              </a:rPr>
              <a:t>в </a:t>
            </a:r>
            <a:r>
              <a:rPr lang="ru-RU" sz="1800" b="1" i="1" dirty="0">
                <a:solidFill>
                  <a:schemeClr val="tx1"/>
                </a:solidFill>
              </a:rPr>
              <a:t>одной </a:t>
            </a:r>
            <a:r>
              <a:rPr lang="ru-RU" sz="1800" b="1" i="1" dirty="0" smtClean="0">
                <a:solidFill>
                  <a:schemeClr val="tx1"/>
                </a:solidFill>
              </a:rPr>
              <a:t>(или нескольких</a:t>
            </a:r>
            <a:r>
              <a:rPr lang="ru-RU" sz="1800" b="1" i="1" dirty="0">
                <a:solidFill>
                  <a:schemeClr val="tx1"/>
                </a:solidFill>
              </a:rPr>
              <a:t>) </a:t>
            </a:r>
            <a:r>
              <a:rPr lang="ru-RU" sz="1800" b="1" i="1" dirty="0" smtClean="0">
                <a:solidFill>
                  <a:schemeClr val="tx1"/>
                </a:solidFill>
              </a:rPr>
              <a:t>школе, </a:t>
            </a:r>
            <a:r>
              <a:rPr lang="ru-RU" sz="1800" b="1" i="1" dirty="0">
                <a:solidFill>
                  <a:schemeClr val="tx1"/>
                </a:solidFill>
              </a:rPr>
              <a:t>определенной управлением образования, </a:t>
            </a:r>
            <a:r>
              <a:rPr lang="ru-RU" sz="1800" b="1" i="1" u="sng" dirty="0" smtClean="0">
                <a:solidFill>
                  <a:schemeClr val="tx1"/>
                </a:solidFill>
              </a:rPr>
              <a:t>по </a:t>
            </a:r>
            <a:r>
              <a:rPr lang="ru-RU" sz="1800" b="1" i="1" u="sng" dirty="0">
                <a:solidFill>
                  <a:schemeClr val="tx1"/>
                </a:solidFill>
              </a:rPr>
              <a:t>согласованию </a:t>
            </a:r>
            <a:r>
              <a:rPr lang="ru-RU" sz="1800" b="1" i="1" dirty="0">
                <a:solidFill>
                  <a:schemeClr val="tx1"/>
                </a:solidFill>
              </a:rPr>
              <a:t>с министерством не позднее чем за месяц </a:t>
            </a:r>
            <a:r>
              <a:rPr lang="ru-RU" sz="1800" b="1" i="1" dirty="0" smtClean="0">
                <a:solidFill>
                  <a:schemeClr val="tx1"/>
                </a:solidFill>
              </a:rPr>
              <a:t>до завершения </a:t>
            </a:r>
            <a:r>
              <a:rPr lang="ru-RU" sz="1800" b="1" i="1" dirty="0">
                <a:solidFill>
                  <a:schemeClr val="tx1"/>
                </a:solidFill>
              </a:rPr>
              <a:t>срока подачи заявления </a:t>
            </a:r>
            <a:r>
              <a:rPr lang="ru-RU" sz="1800" b="1" i="1" dirty="0" smtClean="0">
                <a:solidFill>
                  <a:srgbClr val="C00000"/>
                </a:solidFill>
              </a:rPr>
              <a:t>(до 29 декабря 2024 г.)</a:t>
            </a:r>
          </a:p>
          <a:p>
            <a:pPr>
              <a:defRPr/>
            </a:pPr>
            <a:endParaRPr lang="ru-RU" b="1" i="1" dirty="0" smtClean="0">
              <a:solidFill>
                <a:schemeClr val="tx1"/>
              </a:solidFill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278208" y="4383090"/>
            <a:ext cx="8518515" cy="588960"/>
          </a:xfrm>
          <a:prstGeom prst="round2DiagRect">
            <a:avLst/>
          </a:prstGeom>
          <a:gradFill flip="none" rotWithShape="1">
            <a:gsLst>
              <a:gs pos="0">
                <a:srgbClr val="FFCC66">
                  <a:tint val="66000"/>
                  <a:satMod val="160000"/>
                </a:srgbClr>
              </a:gs>
              <a:gs pos="50000">
                <a:srgbClr val="FFCC66">
                  <a:tint val="44500"/>
                  <a:satMod val="160000"/>
                </a:srgbClr>
              </a:gs>
              <a:gs pos="100000">
                <a:srgbClr val="FFCC66">
                  <a:tint val="23500"/>
                  <a:satMod val="160000"/>
                </a:srgbClr>
              </a:gs>
            </a:gsLst>
            <a:lin ang="0" scaled="1"/>
            <a:tileRect/>
          </a:gradFill>
          <a:ln w="3810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ИС </a:t>
            </a:r>
            <a:r>
              <a:rPr lang="ru-RU" sz="1800" b="1" dirty="0">
                <a:solidFill>
                  <a:schemeClr val="tx1"/>
                </a:solidFill>
              </a:rPr>
              <a:t>может проводиться в дистанционном </a:t>
            </a:r>
            <a:r>
              <a:rPr lang="ru-RU" sz="1800" b="1" dirty="0" smtClean="0">
                <a:solidFill>
                  <a:schemeClr val="tx1"/>
                </a:solidFill>
              </a:rPr>
              <a:t>формате</a:t>
            </a:r>
            <a:endParaRPr lang="ru-RU" sz="18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297653" y="690266"/>
            <a:ext cx="8480425" cy="912812"/>
          </a:xfrm>
          <a:prstGeom prst="round2DiagRect">
            <a:avLst/>
          </a:prstGeom>
          <a:gradFill flip="none" rotWithShape="1">
            <a:gsLst>
              <a:gs pos="0">
                <a:srgbClr val="FFCC66">
                  <a:tint val="66000"/>
                  <a:satMod val="160000"/>
                </a:srgbClr>
              </a:gs>
              <a:gs pos="50000">
                <a:srgbClr val="FFCC66">
                  <a:tint val="44500"/>
                  <a:satMod val="160000"/>
                </a:srgbClr>
              </a:gs>
              <a:gs pos="100000">
                <a:srgbClr val="FFCC66">
                  <a:tint val="23500"/>
                  <a:satMod val="160000"/>
                </a:srgbClr>
              </a:gs>
            </a:gsLst>
            <a:lin ang="0" scaled="1"/>
            <a:tileRect/>
          </a:gradFill>
          <a:ln w="3810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800" b="1" dirty="0">
                <a:solidFill>
                  <a:schemeClr val="tx1"/>
                </a:solidFill>
              </a:rPr>
              <a:t>ИС проводится </a:t>
            </a:r>
            <a:r>
              <a:rPr lang="ru-RU" sz="1800" b="1" u="sng" dirty="0">
                <a:solidFill>
                  <a:schemeClr val="tx1"/>
                </a:solidFill>
              </a:rPr>
              <a:t>во всех </a:t>
            </a:r>
            <a:r>
              <a:rPr lang="ru-RU" sz="1800" b="1" dirty="0">
                <a:solidFill>
                  <a:schemeClr val="tx1"/>
                </a:solidFill>
              </a:rPr>
              <a:t>общеобразовательных организациях, расположенных на территории </a:t>
            </a:r>
            <a:r>
              <a:rPr lang="ru-RU" sz="1800" b="1" dirty="0" smtClean="0">
                <a:solidFill>
                  <a:schemeClr val="tx1"/>
                </a:solidFill>
              </a:rPr>
              <a:t>края </a:t>
            </a:r>
            <a:endParaRPr lang="ru-RU" sz="1800" b="1" dirty="0">
              <a:solidFill>
                <a:schemeClr val="tx1"/>
              </a:solidFill>
            </a:endParaRPr>
          </a:p>
          <a:p>
            <a:pPr>
              <a:defRPr/>
            </a:pP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24125" y="228601"/>
            <a:ext cx="43243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2E3192"/>
                </a:solidFill>
                <a:latin typeface="Cambria" pitchFamily="18" charset="0"/>
              </a:rPr>
              <a:t>Организация ИС-9</a:t>
            </a: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78208" y="3096420"/>
            <a:ext cx="8554237" cy="1139025"/>
          </a:xfrm>
          <a:prstGeom prst="round2DiagRect">
            <a:avLst/>
          </a:prstGeom>
          <a:gradFill flip="none" rotWithShape="1">
            <a:gsLst>
              <a:gs pos="0">
                <a:srgbClr val="FFCC66">
                  <a:tint val="66000"/>
                  <a:satMod val="160000"/>
                </a:srgbClr>
              </a:gs>
              <a:gs pos="50000">
                <a:srgbClr val="FFCC66">
                  <a:tint val="44500"/>
                  <a:satMod val="160000"/>
                </a:srgbClr>
              </a:gs>
              <a:gs pos="100000">
                <a:srgbClr val="FFCC66">
                  <a:tint val="23500"/>
                  <a:satMod val="160000"/>
                </a:srgbClr>
              </a:gs>
            </a:gsLst>
            <a:lin ang="0" scaled="1"/>
            <a:tileRect/>
          </a:gradFill>
          <a:ln w="3810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800" b="1" u="sng" dirty="0" smtClean="0">
                <a:solidFill>
                  <a:schemeClr val="tx1"/>
                </a:solidFill>
              </a:rPr>
              <a:t>В месте проведения ИС-9 могут присутствовать:</a:t>
            </a:r>
          </a:p>
          <a:p>
            <a:pPr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-ассистент для детей с ОВЗ</a:t>
            </a:r>
          </a:p>
          <a:p>
            <a:pPr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-должностные лица Рособрнадзора и министерства образования Красноярского края</a:t>
            </a:r>
            <a:endParaRPr lang="ru-RU" sz="1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9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551" y="228601"/>
            <a:ext cx="68103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2E3192"/>
                </a:solidFill>
                <a:latin typeface="Cambria" pitchFamily="18" charset="0"/>
              </a:rPr>
              <a:t>Ознакомление с результатами  </a:t>
            </a:r>
            <a:r>
              <a:rPr lang="ru-RU" sz="2400" b="1" dirty="0">
                <a:solidFill>
                  <a:srgbClr val="2E3192"/>
                </a:solidFill>
                <a:latin typeface="Cambria" pitchFamily="18" charset="0"/>
              </a:rPr>
              <a:t>ИС-9</a:t>
            </a: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478626" y="1050628"/>
            <a:ext cx="8480425" cy="912812"/>
          </a:xfrm>
          <a:prstGeom prst="round2DiagRect">
            <a:avLst/>
          </a:prstGeom>
          <a:gradFill flip="none" rotWithShape="1">
            <a:gsLst>
              <a:gs pos="0">
                <a:srgbClr val="FFCC66">
                  <a:tint val="66000"/>
                  <a:satMod val="160000"/>
                </a:srgbClr>
              </a:gs>
              <a:gs pos="50000">
                <a:srgbClr val="FFCC66">
                  <a:tint val="44500"/>
                  <a:satMod val="160000"/>
                </a:srgbClr>
              </a:gs>
              <a:gs pos="100000">
                <a:srgbClr val="FFCC66">
                  <a:tint val="23500"/>
                  <a:satMod val="160000"/>
                </a:srgbClr>
              </a:gs>
            </a:gsLst>
            <a:lin ang="0" scaled="1"/>
            <a:tileRect/>
          </a:gradFill>
          <a:ln w="3810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Результаты ИС доводятся до сведения участников под подпись в течение 3-х дней со дня поступления</a:t>
            </a:r>
            <a:endParaRPr lang="ru-RU" sz="1800" b="1" dirty="0">
              <a:solidFill>
                <a:schemeClr val="tx1"/>
              </a:solidFill>
            </a:endParaRPr>
          </a:p>
          <a:p>
            <a:pPr>
              <a:defRPr/>
            </a:pP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392902" y="2661941"/>
            <a:ext cx="8480425" cy="912812"/>
          </a:xfrm>
          <a:prstGeom prst="round2DiagRect">
            <a:avLst/>
          </a:prstGeom>
          <a:gradFill flip="none" rotWithShape="1">
            <a:gsLst>
              <a:gs pos="0">
                <a:srgbClr val="FF5353">
                  <a:tint val="66000"/>
                  <a:satMod val="160000"/>
                </a:srgbClr>
              </a:gs>
              <a:gs pos="50000">
                <a:srgbClr val="FF5353">
                  <a:tint val="44500"/>
                  <a:satMod val="160000"/>
                </a:srgbClr>
              </a:gs>
              <a:gs pos="100000">
                <a:srgbClr val="FF5353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Апелляций по результатам ИС-9 не предусмотрено</a:t>
            </a:r>
            <a:endParaRPr lang="ru-RU" sz="1800" b="1" dirty="0">
              <a:solidFill>
                <a:schemeClr val="tx1"/>
              </a:solidFill>
            </a:endParaRPr>
          </a:p>
          <a:p>
            <a:pPr>
              <a:defRPr/>
            </a:pPr>
            <a:endParaRPr lang="ru-RU" sz="1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88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28445</TotalTime>
  <Words>1271</Words>
  <Application>Microsoft Office PowerPoint</Application>
  <PresentationFormat>Экран (16:9)</PresentationFormat>
  <Paragraphs>125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Arial Narrow</vt:lpstr>
      <vt:lpstr>Calibri</vt:lpstr>
      <vt:lpstr>Cambria</vt:lpstr>
      <vt:lpstr>Constantia</vt:lpstr>
      <vt:lpstr>Times New Roman</vt:lpstr>
      <vt:lpstr>Wingdings 2</vt:lpstr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Удалов Василий Аркадьевич</dc:creator>
  <cp:lastModifiedBy>mmc</cp:lastModifiedBy>
  <cp:revision>2418</cp:revision>
  <cp:lastPrinted>2018-08-22T04:29:50Z</cp:lastPrinted>
  <dcterms:modified xsi:type="dcterms:W3CDTF">2025-01-16T01:50:46Z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IsStoryboard">
    <vt:bool>true</vt:bool>
  </property>
</Properties>
</file>